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936" y="6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DD0AA1-95BA-4DF3-9811-D454D4418B19}" type="datetimeFigureOut">
              <a:rPr lang="en-US" smtClean="0"/>
              <a:t>08-Mar-19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C0C33F-B535-4071-9E82-49DBAACF413C}" type="slidenum">
              <a:rPr lang="en-US" smtClean="0"/>
              <a:t>‹#›</a:t>
            </a:fld>
            <a:endParaRPr lang="en-US"/>
          </a:p>
        </p:txBody>
      </p:sp>
    </p:spTree>
    <p:extLst>
      <p:ext uri="{BB962C8B-B14F-4D97-AF65-F5344CB8AC3E}">
        <p14:creationId xmlns:p14="http://schemas.microsoft.com/office/powerpoint/2010/main" val="3622869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5955991-7A8C-4CA4-A0F2-359494A1A686}" type="datetimeFigureOut">
              <a:rPr lang="en-US" smtClean="0"/>
              <a:t>08-Mar-19</a:t>
            </a:fld>
            <a:endParaRPr lang="en-US"/>
          </a:p>
        </p:txBody>
      </p:sp>
      <p:sp>
        <p:nvSpPr>
          <p:cNvPr id="8" name="Slide Number Placeholder 7"/>
          <p:cNvSpPr>
            <a:spLocks noGrp="1"/>
          </p:cNvSpPr>
          <p:nvPr>
            <p:ph type="sldNum" sz="quarter" idx="11"/>
          </p:nvPr>
        </p:nvSpPr>
        <p:spPr/>
        <p:txBody>
          <a:bodyPr/>
          <a:lstStyle/>
          <a:p>
            <a:fld id="{4521A283-C94B-41CB-8279-95EF38FD735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55991-7A8C-4CA4-A0F2-359494A1A686}" type="datetimeFigureOut">
              <a:rPr lang="en-US" smtClean="0"/>
              <a:t>08-Mar-19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1A283-C94B-41CB-8279-95EF38FD73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55991-7A8C-4CA4-A0F2-359494A1A686}" type="datetimeFigureOut">
              <a:rPr lang="en-US" smtClean="0"/>
              <a:t>08-Mar-19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1A283-C94B-41CB-8279-95EF38FD73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955991-7A8C-4CA4-A0F2-359494A1A686}" type="datetimeFigureOut">
              <a:rPr lang="en-US" smtClean="0"/>
              <a:t>08-Mar-19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1A283-C94B-41CB-8279-95EF38FD73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955991-7A8C-4CA4-A0F2-359494A1A686}" type="datetimeFigureOut">
              <a:rPr lang="en-US" smtClean="0"/>
              <a:t>08-Mar-19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1A283-C94B-41CB-8279-95EF38FD73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955991-7A8C-4CA4-A0F2-359494A1A686}" type="datetimeFigureOut">
              <a:rPr lang="en-US" smtClean="0"/>
              <a:t>08-Mar-19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1A283-C94B-41CB-8279-95EF38FD735E}"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5955991-7A8C-4CA4-A0F2-359494A1A686}" type="datetimeFigureOut">
              <a:rPr lang="en-US" smtClean="0"/>
              <a:t>08-Mar-19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1A283-C94B-41CB-8279-95EF38FD735E}"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955991-7A8C-4CA4-A0F2-359494A1A686}" type="datetimeFigureOut">
              <a:rPr lang="en-US" smtClean="0"/>
              <a:t>08-Mar-19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1A283-C94B-41CB-8279-95EF38FD73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55991-7A8C-4CA4-A0F2-359494A1A686}" type="datetimeFigureOut">
              <a:rPr lang="en-US" smtClean="0"/>
              <a:t>08-Mar-19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1A283-C94B-41CB-8279-95EF38FD73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55991-7A8C-4CA4-A0F2-359494A1A686}" type="datetimeFigureOut">
              <a:rPr lang="en-US" smtClean="0"/>
              <a:t>08-Mar-19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1A283-C94B-41CB-8279-95EF38FD73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55991-7A8C-4CA4-A0F2-359494A1A686}" type="datetimeFigureOut">
              <a:rPr lang="en-US" smtClean="0"/>
              <a:t>08-Mar-19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1A283-C94B-41CB-8279-95EF38FD735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5955991-7A8C-4CA4-A0F2-359494A1A686}" type="datetimeFigureOut">
              <a:rPr lang="en-US" smtClean="0"/>
              <a:t>08-Mar-19</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4521A283-C94B-41CB-8279-95EF38FD735E}"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8001000" cy="1524000"/>
          </a:xfrm>
        </p:spPr>
        <p:txBody>
          <a:bodyPr>
            <a:normAutofit/>
          </a:bodyPr>
          <a:lstStyle/>
          <a:p>
            <a:pPr algn="ctr"/>
            <a:r>
              <a:rPr lang="en-US" sz="2800" dirty="0" smtClean="0"/>
              <a:t>The impact of Accounting Information Systems’ Quality on Accounting Information Quality</a:t>
            </a:r>
            <a:endParaRPr lang="en-US" sz="2800" dirty="0"/>
          </a:p>
        </p:txBody>
      </p:sp>
      <p:sp>
        <p:nvSpPr>
          <p:cNvPr id="3" name="Subtitle 2"/>
          <p:cNvSpPr>
            <a:spLocks noGrp="1"/>
          </p:cNvSpPr>
          <p:nvPr>
            <p:ph type="subTitle" idx="1"/>
          </p:nvPr>
        </p:nvSpPr>
        <p:spPr>
          <a:xfrm>
            <a:off x="152400" y="3276600"/>
            <a:ext cx="8839200" cy="3034562"/>
          </a:xfrm>
        </p:spPr>
        <p:txBody>
          <a:bodyPr/>
          <a:lstStyle/>
          <a:p>
            <a:pPr algn="ctr">
              <a:lnSpc>
                <a:spcPct val="150000"/>
              </a:lnSpc>
              <a:spcBef>
                <a:spcPts val="0"/>
              </a:spcBef>
              <a:spcAft>
                <a:spcPts val="1000"/>
              </a:spcAft>
            </a:pPr>
            <a:r>
              <a:rPr lang="en-US" sz="2400" i="1" dirty="0">
                <a:latin typeface="Times New Roman"/>
                <a:ea typeface="Calibri"/>
                <a:cs typeface="Arial"/>
              </a:rPr>
              <a:t>Dr. Ahmed Yass Algrari</a:t>
            </a:r>
            <a:endParaRPr lang="en-US" sz="2000" dirty="0">
              <a:latin typeface="Calibri"/>
              <a:ea typeface="Calibri"/>
              <a:cs typeface="Arial"/>
            </a:endParaRPr>
          </a:p>
          <a:p>
            <a:pPr algn="ctr">
              <a:lnSpc>
                <a:spcPct val="150000"/>
              </a:lnSpc>
              <a:spcBef>
                <a:spcPts val="0"/>
              </a:spcBef>
              <a:spcAft>
                <a:spcPts val="1000"/>
              </a:spcAft>
            </a:pPr>
            <a:r>
              <a:rPr lang="en-US" sz="2400" i="1" dirty="0">
                <a:latin typeface="Times New Roman"/>
                <a:ea typeface="Calibri"/>
                <a:cs typeface="Arial"/>
              </a:rPr>
              <a:t>PhD in information technology</a:t>
            </a:r>
            <a:r>
              <a:rPr lang="en-US" sz="2400" i="1" dirty="0" smtClean="0">
                <a:latin typeface="Times New Roman"/>
                <a:ea typeface="Calibri"/>
                <a:cs typeface="Arial"/>
              </a:rPr>
              <a:t>/ </a:t>
            </a:r>
            <a:r>
              <a:rPr lang="en-US" sz="2400" i="1" dirty="0" err="1" smtClean="0">
                <a:latin typeface="Times New Roman"/>
                <a:ea typeface="Calibri"/>
                <a:cs typeface="Arial"/>
              </a:rPr>
              <a:t>Cihan</a:t>
            </a:r>
            <a:r>
              <a:rPr lang="en-US" sz="2400" i="1" dirty="0" smtClean="0">
                <a:latin typeface="Times New Roman"/>
                <a:ea typeface="Calibri"/>
                <a:cs typeface="Arial"/>
              </a:rPr>
              <a:t> </a:t>
            </a:r>
            <a:r>
              <a:rPr lang="en-US" sz="2400" i="1" dirty="0">
                <a:latin typeface="Times New Roman"/>
                <a:ea typeface="Calibri"/>
                <a:cs typeface="Arial"/>
              </a:rPr>
              <a:t>University / suliymania</a:t>
            </a:r>
            <a:endParaRPr lang="en-US" sz="2000" dirty="0">
              <a:latin typeface="Calibri"/>
              <a:ea typeface="Calibri"/>
              <a:cs typeface="Arial"/>
            </a:endParaRPr>
          </a:p>
          <a:p>
            <a:pPr algn="ctr">
              <a:lnSpc>
                <a:spcPct val="150000"/>
              </a:lnSpc>
              <a:spcBef>
                <a:spcPts val="0"/>
              </a:spcBef>
              <a:spcAft>
                <a:spcPts val="1000"/>
              </a:spcAft>
            </a:pPr>
            <a:r>
              <a:rPr lang="en-US" sz="2400" i="1" dirty="0">
                <a:latin typeface="Times New Roman"/>
                <a:ea typeface="Calibri"/>
                <a:cs typeface="Arial"/>
              </a:rPr>
              <a:t>Mr. Rebwar Mohammed Ahmed</a:t>
            </a:r>
            <a:endParaRPr lang="en-US" sz="2000" dirty="0">
              <a:latin typeface="Calibri"/>
              <a:ea typeface="Calibri"/>
              <a:cs typeface="Arial"/>
            </a:endParaRPr>
          </a:p>
          <a:p>
            <a:r>
              <a:rPr lang="en-US" sz="2400" i="1" dirty="0">
                <a:latin typeface="Times New Roman"/>
                <a:ea typeface="Calibri"/>
              </a:rPr>
              <a:t>MSc in Accounting / University of Sulaimani / College of Commerce</a:t>
            </a:r>
            <a:endParaRPr lang="en-US" dirty="0"/>
          </a:p>
        </p:txBody>
      </p:sp>
    </p:spTree>
    <p:extLst>
      <p:ext uri="{BB962C8B-B14F-4D97-AF65-F5344CB8AC3E}">
        <p14:creationId xmlns:p14="http://schemas.microsoft.com/office/powerpoint/2010/main" val="15007785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762999" cy="6617196"/>
          </a:xfrm>
          <a:prstGeom prst="rect">
            <a:avLst/>
          </a:prstGeom>
        </p:spPr>
        <p:txBody>
          <a:bodyPr wrap="square">
            <a:spAutoFit/>
          </a:bodyPr>
          <a:lstStyle/>
          <a:p>
            <a:pPr algn="ctr"/>
            <a:r>
              <a:rPr lang="en-US" sz="2800" dirty="0">
                <a:solidFill>
                  <a:schemeClr val="tx2"/>
                </a:solidFill>
                <a:latin typeface="+mj-lt"/>
                <a:ea typeface="+mj-ea"/>
                <a:cs typeface="+mj-cs"/>
              </a:rPr>
              <a:t>Results for Testing the Study Questions</a:t>
            </a:r>
          </a:p>
          <a:p>
            <a:endParaRPr lang="en-US" sz="2800" b="1" dirty="0"/>
          </a:p>
          <a:p>
            <a:endParaRPr lang="en-US" sz="2400" b="1" dirty="0" smtClean="0"/>
          </a:p>
          <a:p>
            <a:pPr algn="just"/>
            <a:r>
              <a:rPr lang="en-US" sz="2400" b="1" dirty="0" smtClean="0"/>
              <a:t>we analyzed the data which collected from Self-administered questionnaire is the survey in which respondents take responsibility. It is considered as a superior mode for minimizing bias and improving response rates.</a:t>
            </a:r>
          </a:p>
          <a:p>
            <a:pPr algn="just"/>
            <a:r>
              <a:rPr lang="en-US" sz="2400" b="1" dirty="0" smtClean="0"/>
              <a:t> Data Analyses:</a:t>
            </a:r>
          </a:p>
          <a:p>
            <a:pPr algn="just"/>
            <a:r>
              <a:rPr lang="en-US" sz="2400" b="1" dirty="0" smtClean="0"/>
              <a:t>The tables bellow demonstrates the reliability of </a:t>
            </a:r>
            <a:r>
              <a:rPr lang="en-US" sz="2400" b="1" dirty="0" smtClean="0">
                <a:solidFill>
                  <a:srgbClr val="FF0000"/>
                </a:solidFill>
              </a:rPr>
              <a:t>20</a:t>
            </a:r>
            <a:r>
              <a:rPr lang="en-US" sz="2400" b="1" dirty="0" smtClean="0"/>
              <a:t> questions used in the study. The uppermost value of </a:t>
            </a:r>
            <a:r>
              <a:rPr lang="en-US" sz="2400" b="1" dirty="0" smtClean="0">
                <a:solidFill>
                  <a:srgbClr val="FF0000"/>
                </a:solidFill>
              </a:rPr>
              <a:t>Cronbach alpha (0.940) </a:t>
            </a:r>
            <a:r>
              <a:rPr lang="en-US" sz="2400" b="1" dirty="0" smtClean="0"/>
              <a:t>in the statement followed by (0.934) in the statement. The value of Cronbach alpha of all statements is more than </a:t>
            </a:r>
            <a:r>
              <a:rPr lang="en-US" sz="2400" b="1" dirty="0" smtClean="0">
                <a:solidFill>
                  <a:srgbClr val="FF0000"/>
                </a:solidFill>
              </a:rPr>
              <a:t>0.7</a:t>
            </a:r>
            <a:r>
              <a:rPr lang="en-US" sz="2400" b="1" dirty="0" smtClean="0"/>
              <a:t> and thus, the data is reliable for testing hypotheses. </a:t>
            </a:r>
            <a:endParaRPr lang="en-US" sz="2800" b="1" dirty="0"/>
          </a:p>
          <a:p>
            <a:pPr algn="ctr"/>
            <a:endParaRPr lang="en-US" sz="2800" b="1" dirty="0" smtClean="0"/>
          </a:p>
          <a:p>
            <a:pPr algn="ctr"/>
            <a:endParaRPr lang="en-US" sz="2800" b="1" dirty="0"/>
          </a:p>
        </p:txBody>
      </p:sp>
    </p:spTree>
    <p:extLst>
      <p:ext uri="{BB962C8B-B14F-4D97-AF65-F5344CB8AC3E}">
        <p14:creationId xmlns:p14="http://schemas.microsoft.com/office/powerpoint/2010/main" val="35918834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7924622"/>
              </p:ext>
            </p:extLst>
          </p:nvPr>
        </p:nvGraphicFramePr>
        <p:xfrm>
          <a:off x="381000" y="228596"/>
          <a:ext cx="8534401" cy="6659069"/>
        </p:xfrm>
        <a:graphic>
          <a:graphicData uri="http://schemas.openxmlformats.org/drawingml/2006/table">
            <a:tbl>
              <a:tblPr firstRow="1" firstCol="1" bandRow="1">
                <a:tableStyleId>{5C22544A-7EE6-4342-B048-85BDC9FD1C3A}</a:tableStyleId>
              </a:tblPr>
              <a:tblGrid>
                <a:gridCol w="601579"/>
                <a:gridCol w="6822352"/>
                <a:gridCol w="1110470"/>
              </a:tblGrid>
              <a:tr h="447753">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No.</a:t>
                      </a:r>
                      <a:endParaRPr lang="en-US" sz="1050" b="1" dirty="0">
                        <a:solidFill>
                          <a:schemeClr val="bg1"/>
                        </a:solidFill>
                        <a:effectLst/>
                        <a:latin typeface="Calibri"/>
                        <a:ea typeface="Calibri"/>
                        <a:cs typeface="Arial"/>
                      </a:endParaRPr>
                    </a:p>
                  </a:txBody>
                  <a:tcPr marL="44097" marR="44097" marT="0" marB="0" anchor="ctr"/>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Statements</a:t>
                      </a:r>
                      <a:endParaRPr lang="en-US" sz="1050" b="1" dirty="0">
                        <a:solidFill>
                          <a:schemeClr val="bg1"/>
                        </a:solidFill>
                        <a:effectLst/>
                        <a:latin typeface="Calibri"/>
                        <a:ea typeface="Calibri"/>
                        <a:cs typeface="Arial"/>
                      </a:endParaRPr>
                    </a:p>
                  </a:txBody>
                  <a:tcPr marL="44097" marR="44097" marT="0" marB="0" anchor="ctr"/>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Cronbach Alpha</a:t>
                      </a:r>
                      <a:endParaRPr lang="en-US" sz="1050" b="1" dirty="0">
                        <a:solidFill>
                          <a:schemeClr val="bg1"/>
                        </a:solidFill>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dirty="0">
                          <a:effectLst/>
                        </a:rPr>
                        <a:t>1</a:t>
                      </a:r>
                      <a:endParaRPr lang="en-US" sz="1200" b="1" dirty="0">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Accounting Information systems are flexible in data processing </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0.837</a:t>
                      </a:r>
                      <a:endParaRPr lang="en-US" sz="1200" b="1">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dirty="0">
                          <a:effectLst/>
                        </a:rPr>
                        <a:t>2</a:t>
                      </a:r>
                      <a:endParaRPr lang="en-US" sz="1200" b="1" dirty="0">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Accounting information systems help to achieve goals accurately and quickly</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0.930</a:t>
                      </a:r>
                      <a:endParaRPr lang="en-US" sz="1200" b="1">
                        <a:effectLst/>
                        <a:latin typeface="Calibri"/>
                        <a:ea typeface="Calibri"/>
                        <a:cs typeface="Arial"/>
                      </a:endParaRPr>
                    </a:p>
                  </a:txBody>
                  <a:tcPr marL="44097" marR="44097" marT="0" marB="0" anchor="ctr"/>
                </a:tc>
              </a:tr>
              <a:tr h="391810">
                <a:tc>
                  <a:txBody>
                    <a:bodyPr/>
                    <a:lstStyle/>
                    <a:p>
                      <a:pPr marL="0" marR="0" algn="ctr">
                        <a:lnSpc>
                          <a:spcPct val="115000"/>
                        </a:lnSpc>
                        <a:spcBef>
                          <a:spcPts val="0"/>
                        </a:spcBef>
                        <a:spcAft>
                          <a:spcPts val="0"/>
                        </a:spcAft>
                        <a:tabLst>
                          <a:tab pos="114300" algn="l"/>
                        </a:tabLst>
                      </a:pPr>
                      <a:r>
                        <a:rPr lang="en-US" sz="1400" b="1" dirty="0">
                          <a:effectLst/>
                        </a:rPr>
                        <a:t>3</a:t>
                      </a:r>
                      <a:endParaRPr lang="en-US" sz="1200" b="1" dirty="0">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Data are processed through accounting  systems consistent with accounting polices</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0.753</a:t>
                      </a:r>
                      <a:endParaRPr lang="en-US" sz="1200" b="1">
                        <a:effectLst/>
                        <a:latin typeface="Calibri"/>
                        <a:ea typeface="Calibri"/>
                        <a:cs typeface="Arial"/>
                      </a:endParaRPr>
                    </a:p>
                  </a:txBody>
                  <a:tcPr marL="44097" marR="44097" marT="0" marB="0" anchor="ctr"/>
                </a:tc>
              </a:tr>
              <a:tr h="409022">
                <a:tc>
                  <a:txBody>
                    <a:bodyPr/>
                    <a:lstStyle/>
                    <a:p>
                      <a:pPr marL="0" marR="0" algn="ctr">
                        <a:lnSpc>
                          <a:spcPct val="115000"/>
                        </a:lnSpc>
                        <a:spcBef>
                          <a:spcPts val="0"/>
                        </a:spcBef>
                        <a:spcAft>
                          <a:spcPts val="0"/>
                        </a:spcAft>
                        <a:tabLst>
                          <a:tab pos="114300" algn="l"/>
                        </a:tabLst>
                      </a:pPr>
                      <a:r>
                        <a:rPr lang="en-US" sz="1400" b="1">
                          <a:effectLst/>
                        </a:rPr>
                        <a:t>4</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cost of accounting information system in the company is consistent with the nature and size of the accounting information provided by the system </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0.821</a:t>
                      </a:r>
                      <a:endParaRPr lang="en-US" sz="1200" b="1">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5</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Accounting information system in the company are easily updated data</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0.849</a:t>
                      </a:r>
                      <a:endParaRPr lang="en-US" sz="1200" b="1">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6</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AIS provides accounting information that comparable </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0.866</a:t>
                      </a:r>
                      <a:endParaRPr lang="en-US" sz="1200" b="1">
                        <a:effectLst/>
                        <a:latin typeface="Calibri"/>
                        <a:ea typeface="Calibri"/>
                        <a:cs typeface="Arial"/>
                      </a:endParaRPr>
                    </a:p>
                  </a:txBody>
                  <a:tcPr marL="44097" marR="44097" marT="0" marB="0" anchor="ctr"/>
                </a:tc>
              </a:tr>
              <a:tr h="409022">
                <a:tc>
                  <a:txBody>
                    <a:bodyPr/>
                    <a:lstStyle/>
                    <a:p>
                      <a:pPr marL="0" marR="0" algn="ctr">
                        <a:lnSpc>
                          <a:spcPct val="115000"/>
                        </a:lnSpc>
                        <a:spcBef>
                          <a:spcPts val="0"/>
                        </a:spcBef>
                        <a:spcAft>
                          <a:spcPts val="0"/>
                        </a:spcAft>
                        <a:tabLst>
                          <a:tab pos="114300" algn="l"/>
                        </a:tabLst>
                      </a:pPr>
                      <a:r>
                        <a:rPr lang="en-US" sz="1400" b="1">
                          <a:effectLst/>
                        </a:rPr>
                        <a:t>7</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AIS provides integrated accounting information that will effect the effectiveness of the company</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dirty="0">
                          <a:solidFill>
                            <a:srgbClr val="FF0000"/>
                          </a:solidFill>
                          <a:effectLst/>
                        </a:rPr>
                        <a:t>0.940</a:t>
                      </a:r>
                      <a:endParaRPr lang="en-US" sz="1200" b="1" dirty="0">
                        <a:solidFill>
                          <a:srgbClr val="FF0000"/>
                        </a:solidFill>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8</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AIS are characterized by the case ease and  high quality</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dirty="0">
                          <a:solidFill>
                            <a:srgbClr val="FF0000"/>
                          </a:solidFill>
                          <a:effectLst/>
                        </a:rPr>
                        <a:t>0.934</a:t>
                      </a:r>
                      <a:endParaRPr lang="en-US" sz="1200" b="1" dirty="0">
                        <a:solidFill>
                          <a:srgbClr val="FF0000"/>
                        </a:solidFill>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9</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inputs of AIS  are presented in an easy and clear manner</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0.875</a:t>
                      </a:r>
                      <a:endParaRPr lang="en-US" sz="1200" b="1">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10</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Input and output of AIS are maintained in a secure manner</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dirty="0">
                          <a:effectLst/>
                        </a:rPr>
                        <a:t>0.773</a:t>
                      </a:r>
                      <a:endParaRPr lang="en-US" sz="1200" b="1" dirty="0">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11</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company is distinguished by its accounting information quality </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0.919</a:t>
                      </a:r>
                      <a:endParaRPr lang="en-US" sz="1200" b="1">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12</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Accurate accounting information  help company make financial decisions</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0.811</a:t>
                      </a:r>
                      <a:endParaRPr lang="en-US" sz="1200" b="1">
                        <a:effectLst/>
                        <a:latin typeface="Calibri"/>
                        <a:ea typeface="Calibri"/>
                        <a:cs typeface="Arial"/>
                      </a:endParaRPr>
                    </a:p>
                  </a:txBody>
                  <a:tcPr marL="44097" marR="44097" marT="0" marB="0" anchor="ctr"/>
                </a:tc>
              </a:tr>
              <a:tr h="391810">
                <a:tc>
                  <a:txBody>
                    <a:bodyPr/>
                    <a:lstStyle/>
                    <a:p>
                      <a:pPr marL="0" marR="0" algn="ctr">
                        <a:lnSpc>
                          <a:spcPct val="115000"/>
                        </a:lnSpc>
                        <a:spcBef>
                          <a:spcPts val="0"/>
                        </a:spcBef>
                        <a:spcAft>
                          <a:spcPts val="0"/>
                        </a:spcAft>
                        <a:tabLst>
                          <a:tab pos="114300" algn="l"/>
                        </a:tabLst>
                      </a:pPr>
                      <a:r>
                        <a:rPr lang="en-US" sz="1400" b="1">
                          <a:effectLst/>
                        </a:rPr>
                        <a:t>13</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Accounting information prepared to ensure its quality , accuracy and correctness</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0.767</a:t>
                      </a:r>
                      <a:endParaRPr lang="en-US" sz="1200" b="1">
                        <a:effectLst/>
                        <a:latin typeface="Calibri"/>
                        <a:ea typeface="Calibri"/>
                        <a:cs typeface="Arial"/>
                      </a:endParaRPr>
                    </a:p>
                  </a:txBody>
                  <a:tcPr marL="44097" marR="44097" marT="0" marB="0" anchor="ctr"/>
                </a:tc>
              </a:tr>
              <a:tr h="409022">
                <a:tc>
                  <a:txBody>
                    <a:bodyPr/>
                    <a:lstStyle/>
                    <a:p>
                      <a:pPr marL="0" marR="0" algn="ctr">
                        <a:lnSpc>
                          <a:spcPct val="115000"/>
                        </a:lnSpc>
                        <a:spcBef>
                          <a:spcPts val="0"/>
                        </a:spcBef>
                        <a:spcAft>
                          <a:spcPts val="0"/>
                        </a:spcAft>
                        <a:tabLst>
                          <a:tab pos="114300" algn="l"/>
                        </a:tabLst>
                      </a:pPr>
                      <a:r>
                        <a:rPr lang="en-US" sz="1400" b="1">
                          <a:effectLst/>
                        </a:rPr>
                        <a:t>14</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provided accounting information are consistent with user’s needs in different financial periods per year </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0.931</a:t>
                      </a:r>
                      <a:endParaRPr lang="en-US" sz="1200" b="1">
                        <a:effectLst/>
                        <a:latin typeface="Calibri"/>
                        <a:ea typeface="Calibri"/>
                        <a:cs typeface="Arial"/>
                      </a:endParaRPr>
                    </a:p>
                  </a:txBody>
                  <a:tcPr marL="44097" marR="44097" marT="0" marB="0" anchor="ctr"/>
                </a:tc>
              </a:tr>
              <a:tr h="391810">
                <a:tc>
                  <a:txBody>
                    <a:bodyPr/>
                    <a:lstStyle/>
                    <a:p>
                      <a:pPr marL="0" marR="0" algn="ctr">
                        <a:lnSpc>
                          <a:spcPct val="115000"/>
                        </a:lnSpc>
                        <a:spcBef>
                          <a:spcPts val="0"/>
                        </a:spcBef>
                        <a:spcAft>
                          <a:spcPts val="0"/>
                        </a:spcAft>
                        <a:tabLst>
                          <a:tab pos="114300" algn="l"/>
                        </a:tabLst>
                      </a:pPr>
                      <a:r>
                        <a:rPr lang="en-US" sz="1400" b="1">
                          <a:effectLst/>
                        </a:rPr>
                        <a:t>15</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company’s  Accounting information are flexible in its use in various aspects</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0.836</a:t>
                      </a:r>
                      <a:endParaRPr lang="en-US" sz="1200" b="1">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16</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company’s accounting information Are clear and uncomplicated</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0.812</a:t>
                      </a:r>
                      <a:endParaRPr lang="en-US" sz="1200" b="1">
                        <a:effectLst/>
                        <a:latin typeface="Calibri"/>
                        <a:ea typeface="Calibri"/>
                        <a:cs typeface="Arial"/>
                      </a:endParaRPr>
                    </a:p>
                  </a:txBody>
                  <a:tcPr marL="44097" marR="44097" marT="0" marB="0" anchor="ctr"/>
                </a:tc>
              </a:tr>
              <a:tr h="409022">
                <a:tc>
                  <a:txBody>
                    <a:bodyPr/>
                    <a:lstStyle/>
                    <a:p>
                      <a:pPr marL="0" marR="0" algn="ctr">
                        <a:lnSpc>
                          <a:spcPct val="115000"/>
                        </a:lnSpc>
                        <a:spcBef>
                          <a:spcPts val="0"/>
                        </a:spcBef>
                        <a:spcAft>
                          <a:spcPts val="0"/>
                        </a:spcAft>
                        <a:tabLst>
                          <a:tab pos="114300" algn="l"/>
                        </a:tabLst>
                      </a:pPr>
                      <a:r>
                        <a:rPr lang="en-US" sz="1400" b="1">
                          <a:effectLst/>
                        </a:rPr>
                        <a:t>17</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company’s accounting information are easily understood among  its various users  </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0.923</a:t>
                      </a:r>
                      <a:endParaRPr lang="en-US" sz="1200" b="1">
                        <a:effectLst/>
                        <a:latin typeface="Calibri"/>
                        <a:ea typeface="Calibri"/>
                        <a:cs typeface="Arial"/>
                      </a:endParaRPr>
                    </a:p>
                  </a:txBody>
                  <a:tcPr marL="44097" marR="44097" marT="0" marB="0" anchor="ctr"/>
                </a:tc>
              </a:tr>
              <a:tr h="409022">
                <a:tc>
                  <a:txBody>
                    <a:bodyPr/>
                    <a:lstStyle/>
                    <a:p>
                      <a:pPr marL="0" marR="0" algn="ctr">
                        <a:lnSpc>
                          <a:spcPct val="115000"/>
                        </a:lnSpc>
                        <a:spcBef>
                          <a:spcPts val="0"/>
                        </a:spcBef>
                        <a:spcAft>
                          <a:spcPts val="0"/>
                        </a:spcAft>
                        <a:tabLst>
                          <a:tab pos="114300" algn="l"/>
                        </a:tabLst>
                      </a:pPr>
                      <a:r>
                        <a:rPr lang="en-US" sz="1400" b="1">
                          <a:effectLst/>
                        </a:rPr>
                        <a:t>18</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company’s accounting information are inclusive for all the financial aspects that users need in the decision –making process</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0.724</a:t>
                      </a:r>
                      <a:endParaRPr lang="en-US" sz="1200" b="1">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19</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The accounting information provided in appropriate time  </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a:effectLst/>
                        </a:rPr>
                        <a:t>0.755</a:t>
                      </a:r>
                      <a:endParaRPr lang="en-US" sz="1200" b="1">
                        <a:effectLst/>
                        <a:latin typeface="Calibri"/>
                        <a:ea typeface="Calibri"/>
                        <a:cs typeface="Arial"/>
                      </a:endParaRPr>
                    </a:p>
                  </a:txBody>
                  <a:tcPr marL="44097" marR="44097" marT="0" marB="0" anchor="ctr"/>
                </a:tc>
              </a:tr>
              <a:tr h="223104">
                <a:tc>
                  <a:txBody>
                    <a:bodyPr/>
                    <a:lstStyle/>
                    <a:p>
                      <a:pPr marL="0" marR="0" algn="ctr">
                        <a:lnSpc>
                          <a:spcPct val="115000"/>
                        </a:lnSpc>
                        <a:spcBef>
                          <a:spcPts val="0"/>
                        </a:spcBef>
                        <a:spcAft>
                          <a:spcPts val="0"/>
                        </a:spcAft>
                        <a:tabLst>
                          <a:tab pos="114300" algn="l"/>
                        </a:tabLst>
                      </a:pPr>
                      <a:r>
                        <a:rPr lang="en-US" sz="1400" b="1">
                          <a:effectLst/>
                        </a:rPr>
                        <a:t>20</a:t>
                      </a:r>
                      <a:endParaRPr lang="en-US" sz="1200" b="1">
                        <a:effectLst/>
                        <a:latin typeface="Calibri"/>
                        <a:ea typeface="Calibri"/>
                        <a:cs typeface="Arial"/>
                      </a:endParaRPr>
                    </a:p>
                  </a:txBody>
                  <a:tcPr marL="44097" marR="44097" marT="0" marB="0" anchor="ctr"/>
                </a:tc>
                <a:tc>
                  <a:txBody>
                    <a:bodyPr/>
                    <a:lstStyle/>
                    <a:p>
                      <a:pPr marL="0" marR="0">
                        <a:lnSpc>
                          <a:spcPct val="115000"/>
                        </a:lnSpc>
                        <a:spcBef>
                          <a:spcPts val="0"/>
                        </a:spcBef>
                        <a:spcAft>
                          <a:spcPts val="0"/>
                        </a:spcAft>
                      </a:pPr>
                      <a:r>
                        <a:rPr lang="en-US" sz="1200" b="1" dirty="0">
                          <a:effectLst/>
                        </a:rPr>
                        <a:t>Accounting information are easily saved, are retrieved at any time </a:t>
                      </a:r>
                      <a:endParaRPr lang="en-US" sz="1200" b="1" dirty="0">
                        <a:effectLst/>
                        <a:latin typeface="Calibri"/>
                        <a:ea typeface="Calibri"/>
                        <a:cs typeface="Arial"/>
                      </a:endParaRPr>
                    </a:p>
                  </a:txBody>
                  <a:tcPr marL="44097" marR="44097" marT="0" marB="0"/>
                </a:tc>
                <a:tc>
                  <a:txBody>
                    <a:bodyPr/>
                    <a:lstStyle/>
                    <a:p>
                      <a:pPr marL="0" marR="0" algn="ctr">
                        <a:lnSpc>
                          <a:spcPct val="115000"/>
                        </a:lnSpc>
                        <a:spcBef>
                          <a:spcPts val="0"/>
                        </a:spcBef>
                        <a:spcAft>
                          <a:spcPts val="0"/>
                        </a:spcAft>
                        <a:tabLst>
                          <a:tab pos="114300" algn="l"/>
                        </a:tabLst>
                      </a:pPr>
                      <a:r>
                        <a:rPr lang="en-US" sz="1400" b="1" dirty="0">
                          <a:effectLst/>
                        </a:rPr>
                        <a:t>0.876</a:t>
                      </a:r>
                      <a:endParaRPr lang="en-US" sz="1200" b="1" dirty="0">
                        <a:effectLst/>
                        <a:latin typeface="Calibri"/>
                        <a:ea typeface="Calibri"/>
                        <a:cs typeface="Arial"/>
                      </a:endParaRPr>
                    </a:p>
                  </a:txBody>
                  <a:tcPr marL="44097" marR="44097" marT="0" marB="0" anchor="ctr"/>
                </a:tc>
              </a:tr>
            </a:tbl>
          </a:graphicData>
        </a:graphic>
      </p:graphicFrame>
      <p:sp>
        <p:nvSpPr>
          <p:cNvPr id="3" name="Rectangle 1"/>
          <p:cNvSpPr>
            <a:spLocks noChangeArrowheads="1"/>
          </p:cNvSpPr>
          <p:nvPr/>
        </p:nvSpPr>
        <p:spPr bwMode="auto">
          <a:xfrm>
            <a:off x="2617788" y="2727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14300" algn="l"/>
              </a:tabLst>
              <a:defRPr>
                <a:solidFill>
                  <a:schemeClr val="tx1"/>
                </a:solidFill>
                <a:latin typeface="Arial" pitchFamily="34" charset="0"/>
                <a:cs typeface="Arial" pitchFamily="34" charset="0"/>
              </a:defRPr>
            </a:lvl1pPr>
            <a:lvl2pPr fontAlgn="base">
              <a:spcBef>
                <a:spcPct val="0"/>
              </a:spcBef>
              <a:spcAft>
                <a:spcPct val="0"/>
              </a:spcAft>
              <a:tabLst>
                <a:tab pos="114300" algn="l"/>
              </a:tabLst>
              <a:defRPr>
                <a:solidFill>
                  <a:schemeClr val="tx1"/>
                </a:solidFill>
                <a:latin typeface="Arial" pitchFamily="34" charset="0"/>
                <a:cs typeface="Arial" pitchFamily="34" charset="0"/>
              </a:defRPr>
            </a:lvl2pPr>
            <a:lvl3pPr fontAlgn="base">
              <a:spcBef>
                <a:spcPct val="0"/>
              </a:spcBef>
              <a:spcAft>
                <a:spcPct val="0"/>
              </a:spcAft>
              <a:tabLst>
                <a:tab pos="114300" algn="l"/>
              </a:tabLst>
              <a:defRPr>
                <a:solidFill>
                  <a:schemeClr val="tx1"/>
                </a:solidFill>
                <a:latin typeface="Arial" pitchFamily="34" charset="0"/>
                <a:cs typeface="Arial" pitchFamily="34" charset="0"/>
              </a:defRPr>
            </a:lvl3pPr>
            <a:lvl4pPr fontAlgn="base">
              <a:spcBef>
                <a:spcPct val="0"/>
              </a:spcBef>
              <a:spcAft>
                <a:spcPct val="0"/>
              </a:spcAft>
              <a:tabLst>
                <a:tab pos="114300" algn="l"/>
              </a:tabLst>
              <a:defRPr>
                <a:solidFill>
                  <a:schemeClr val="tx1"/>
                </a:solidFill>
                <a:latin typeface="Arial" pitchFamily="34" charset="0"/>
                <a:cs typeface="Arial" pitchFamily="34" charset="0"/>
              </a:defRPr>
            </a:lvl4pPr>
            <a:lvl5pPr fontAlgn="base">
              <a:spcBef>
                <a:spcPct val="0"/>
              </a:spcBef>
              <a:spcAft>
                <a:spcPct val="0"/>
              </a:spcAft>
              <a:tabLst>
                <a:tab pos="114300" algn="l"/>
              </a:tabLst>
              <a:defRPr>
                <a:solidFill>
                  <a:schemeClr val="tx1"/>
                </a:solidFill>
                <a:latin typeface="Arial" pitchFamily="34" charset="0"/>
                <a:cs typeface="Arial" pitchFamily="34" charset="0"/>
              </a:defRPr>
            </a:lvl5pPr>
            <a:lvl6pPr fontAlgn="base">
              <a:spcBef>
                <a:spcPct val="0"/>
              </a:spcBef>
              <a:spcAft>
                <a:spcPct val="0"/>
              </a:spcAft>
              <a:tabLst>
                <a:tab pos="114300" algn="l"/>
              </a:tabLst>
              <a:defRPr>
                <a:solidFill>
                  <a:schemeClr val="tx1"/>
                </a:solidFill>
                <a:latin typeface="Arial" pitchFamily="34" charset="0"/>
                <a:cs typeface="Arial" pitchFamily="34" charset="0"/>
              </a:defRPr>
            </a:lvl6pPr>
            <a:lvl7pPr fontAlgn="base">
              <a:spcBef>
                <a:spcPct val="0"/>
              </a:spcBef>
              <a:spcAft>
                <a:spcPct val="0"/>
              </a:spcAft>
              <a:tabLst>
                <a:tab pos="114300" algn="l"/>
              </a:tabLst>
              <a:defRPr>
                <a:solidFill>
                  <a:schemeClr val="tx1"/>
                </a:solidFill>
                <a:latin typeface="Arial" pitchFamily="34" charset="0"/>
                <a:cs typeface="Arial" pitchFamily="34" charset="0"/>
              </a:defRPr>
            </a:lvl7pPr>
            <a:lvl8pPr fontAlgn="base">
              <a:spcBef>
                <a:spcPct val="0"/>
              </a:spcBef>
              <a:spcAft>
                <a:spcPct val="0"/>
              </a:spcAft>
              <a:tabLst>
                <a:tab pos="114300" algn="l"/>
              </a:tabLst>
              <a:defRPr>
                <a:solidFill>
                  <a:schemeClr val="tx1"/>
                </a:solidFill>
                <a:latin typeface="Arial" pitchFamily="34" charset="0"/>
                <a:cs typeface="Arial" pitchFamily="34" charset="0"/>
              </a:defRPr>
            </a:lvl8pPr>
            <a:lvl9pPr fontAlgn="base">
              <a:spcBef>
                <a:spcPct val="0"/>
              </a:spcBef>
              <a:spcAft>
                <a:spcPct val="0"/>
              </a:spcAft>
              <a:tabLst>
                <a:tab pos="114300"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114300" algn="l"/>
              </a:tabLst>
            </a:pPr>
            <a:r>
              <a:rPr kumimoji="0" lang="en-US" alt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2: Reliability Analysis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550194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0" y="304800"/>
                <a:ext cx="8915400" cy="6123664"/>
              </a:xfrm>
              <a:prstGeom prst="rect">
                <a:avLst/>
              </a:prstGeom>
            </p:spPr>
            <p:txBody>
              <a:bodyPr wrap="square">
                <a:spAutoFit/>
              </a:bodyPr>
              <a:lstStyle/>
              <a:p>
                <a:r>
                  <a:rPr lang="en-US" sz="2800" dirty="0">
                    <a:solidFill>
                      <a:schemeClr val="tx2"/>
                    </a:solidFill>
                    <a:latin typeface="+mj-lt"/>
                    <a:ea typeface="+mj-ea"/>
                    <a:cs typeface="+mj-cs"/>
                  </a:rPr>
                  <a:t>Test of the Hypotheses</a:t>
                </a:r>
                <a:r>
                  <a:rPr lang="en-US" sz="2800" dirty="0" smtClean="0"/>
                  <a:t>: </a:t>
                </a:r>
              </a:p>
              <a:p>
                <a:pPr algn="just"/>
                <a:r>
                  <a:rPr lang="en-US" sz="2400" dirty="0" smtClean="0"/>
                  <a:t>The impact of accounting information system quality on the accounting information quality in selected Asia Cell Telecommunication Company in Iraqi Stock market has been measured by applying </a:t>
                </a:r>
                <a:r>
                  <a:rPr lang="en-US" sz="2400" dirty="0">
                    <a:solidFill>
                      <a:schemeClr val="tx2"/>
                    </a:solidFill>
                    <a:latin typeface="+mj-lt"/>
                    <a:ea typeface="+mj-ea"/>
                    <a:cs typeface="+mj-cs"/>
                  </a:rPr>
                  <a:t>simple linear regression</a:t>
                </a:r>
                <a:r>
                  <a:rPr lang="en-US" sz="2400" dirty="0" smtClean="0"/>
                  <a:t>. </a:t>
                </a:r>
                <a:r>
                  <a:rPr lang="en-US" sz="2400" dirty="0">
                    <a:solidFill>
                      <a:schemeClr val="tx2"/>
                    </a:solidFill>
                    <a:latin typeface="+mj-lt"/>
                    <a:ea typeface="+mj-ea"/>
                    <a:cs typeface="+mj-cs"/>
                  </a:rPr>
                  <a:t>The independent variable is accounting information system quality and the dependent variable accounting information Quality</a:t>
                </a:r>
                <a:r>
                  <a:rPr lang="en-US" sz="2400" dirty="0" smtClean="0"/>
                  <a:t>. Furthermore, the </a:t>
                </a:r>
                <a:r>
                  <a:rPr lang="en-US" sz="2400" dirty="0" smtClean="0"/>
                  <a:t>table 3 </a:t>
                </a:r>
                <a:r>
                  <a:rPr lang="en-US" sz="2400" dirty="0" smtClean="0"/>
                  <a:t>below illustrates that the results of regression analysis of the two hypotheses in consolidated form</a:t>
                </a:r>
                <a:r>
                  <a:rPr lang="en-US" dirty="0" smtClean="0"/>
                  <a:t>. </a:t>
                </a:r>
                <a:r>
                  <a:rPr lang="en-US" sz="2800" dirty="0">
                    <a:solidFill>
                      <a:schemeClr val="tx2"/>
                    </a:solidFill>
                    <a:latin typeface="+mj-lt"/>
                    <a:ea typeface="+mj-ea"/>
                    <a:cs typeface="+mj-cs"/>
                  </a:rPr>
                  <a:t>Hence, the first hypothesis </a:t>
                </a:r>
                <a:r>
                  <a:rPr lang="en-US" sz="2400" dirty="0"/>
                  <a:t>shows that the value of R </a:t>
                </a:r>
                <a:r>
                  <a:rPr lang="en-US" sz="2000" dirty="0" smtClean="0"/>
                  <a:t>is </a:t>
                </a:r>
                <a:r>
                  <a:rPr lang="en-US" sz="2000" dirty="0"/>
                  <a:t>0.922 which means 92.2 percent variation in accounting information is explained by Accounting Information System, and the rest of the variation (1-</a:t>
                </a:r>
                <a14:m>
                  <m:oMath xmlns:m="http://schemas.openxmlformats.org/officeDocument/2006/math">
                    <m:sSup>
                      <m:sSupPr>
                        <m:ctrlPr>
                          <a:rPr lang="en-US" sz="2000" i="1">
                            <a:latin typeface="Cambria Math"/>
                          </a:rPr>
                        </m:ctrlPr>
                      </m:sSupPr>
                      <m:e>
                        <m:r>
                          <a:rPr lang="en-US" sz="2000" i="1">
                            <a:latin typeface="Cambria Math"/>
                          </a:rPr>
                          <m:t>𝑅</m:t>
                        </m:r>
                      </m:e>
                      <m:sup>
                        <m:r>
                          <a:rPr lang="en-US" sz="2000" i="1">
                            <a:latin typeface="Cambria Math"/>
                          </a:rPr>
                          <m:t>2</m:t>
                        </m:r>
                      </m:sup>
                    </m:sSup>
                  </m:oMath>
                </a14:m>
                <a:r>
                  <a:rPr lang="en-US" sz="2000" dirty="0"/>
                  <a:t>) is an unexplained variation. As well as, the value of unstandardized beta coefficient is 0.664 and the p value is 0.006 (P&lt;0.05). Therefore, the hypothesis one is rejected however; it means that there is a significant impact of Accounting Information Quality over accounting information quality of Asia Cell Telecommunication Company.</a:t>
                </a:r>
              </a:p>
            </p:txBody>
          </p:sp>
        </mc:Choice>
        <mc:Fallback>
          <p:sp>
            <p:nvSpPr>
              <p:cNvPr id="2" name="Rectangle 1"/>
              <p:cNvSpPr>
                <a:spLocks noRot="1" noChangeAspect="1" noMove="1" noResize="1" noEditPoints="1" noAdjustHandles="1" noChangeArrowheads="1" noChangeShapeType="1" noTextEdit="1"/>
              </p:cNvSpPr>
              <p:nvPr/>
            </p:nvSpPr>
            <p:spPr>
              <a:xfrm>
                <a:off x="0" y="304800"/>
                <a:ext cx="8915400" cy="6123664"/>
              </a:xfrm>
              <a:prstGeom prst="rect">
                <a:avLst/>
              </a:prstGeom>
              <a:blipFill rotWithShape="1">
                <a:blip r:embed="rId2"/>
                <a:stretch>
                  <a:fillRect l="-1367" t="-995" r="-957"/>
                </a:stretch>
              </a:blipFill>
            </p:spPr>
            <p:txBody>
              <a:bodyPr/>
              <a:lstStyle/>
              <a:p>
                <a:r>
                  <a:rPr lang="en-US">
                    <a:noFill/>
                  </a:rPr>
                  <a:t> </a:t>
                </a:r>
              </a:p>
            </p:txBody>
          </p:sp>
        </mc:Fallback>
      </mc:AlternateContent>
    </p:spTree>
    <p:extLst>
      <p:ext uri="{BB962C8B-B14F-4D97-AF65-F5344CB8AC3E}">
        <p14:creationId xmlns:p14="http://schemas.microsoft.com/office/powerpoint/2010/main" val="8975597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152400" y="457200"/>
                <a:ext cx="8001000" cy="4305730"/>
              </a:xfrm>
              <a:prstGeom prst="rect">
                <a:avLst/>
              </a:prstGeom>
            </p:spPr>
            <p:txBody>
              <a:bodyPr wrap="square">
                <a:spAutoFit/>
              </a:bodyPr>
              <a:lstStyle/>
              <a:p>
                <a:pPr algn="just"/>
                <a:r>
                  <a:rPr lang="en-US" sz="2800" dirty="0" smtClean="0">
                    <a:solidFill>
                      <a:schemeClr val="tx2"/>
                    </a:solidFill>
                    <a:latin typeface="+mj-lt"/>
                    <a:ea typeface="+mj-ea"/>
                    <a:cs typeface="+mj-cs"/>
                  </a:rPr>
                  <a:t>On the Other hand, the second hypothesis </a:t>
                </a:r>
                <a:r>
                  <a:rPr lang="en-US" sz="2400" dirty="0" smtClean="0"/>
                  <a:t>shows that the value of </a:t>
                </a:r>
                <a:r>
                  <a:rPr lang="en-US" sz="2400" dirty="0" smtClean="0"/>
                  <a:t>R is </a:t>
                </a:r>
                <a:r>
                  <a:rPr lang="en-US" sz="2400" dirty="0" smtClean="0"/>
                  <a:t>0.885 which means 88.5 percent variation in accounting information is </a:t>
                </a:r>
                <a:r>
                  <a:rPr lang="en-US" sz="2400" dirty="0" smtClean="0"/>
                  <a:t>explained </a:t>
                </a:r>
                <a:r>
                  <a:rPr lang="en-US" sz="2400" dirty="0" smtClean="0"/>
                  <a:t>by Accounting Information System, and the rest of the variation (1-</a:t>
                </a:r>
                <a14:m>
                  <m:oMath xmlns:m="http://schemas.openxmlformats.org/officeDocument/2006/math">
                    <m:r>
                      <a:rPr lang="en-US" sz="2400" i="1" smtClean="0">
                        <a:latin typeface="Cambria Math"/>
                      </a:rPr>
                      <m:t>𝑅</m:t>
                    </m:r>
                  </m:oMath>
                </a14:m>
                <a:r>
                  <a:rPr lang="en-US" sz="2400" dirty="0" smtClean="0"/>
                  <a:t>) is an unexplained variation. As well as, the value of unstandardized beta coefficient is 0.439 and the p value is 0.008 (P&lt;0.05). Therefore, the hypothesis two is rejected hence there is a significant impact for the quality level of utilizing accounting information quality on accounting information quality that is relied on Asia Cell Telecommunications company.</a:t>
                </a:r>
                <a:endParaRPr lang="en-US" sz="2400" dirty="0"/>
              </a:p>
            </p:txBody>
          </p:sp>
        </mc:Choice>
        <mc:Fallback>
          <p:sp>
            <p:nvSpPr>
              <p:cNvPr id="2" name="Rectangle 1"/>
              <p:cNvSpPr>
                <a:spLocks noRot="1" noChangeAspect="1" noMove="1" noResize="1" noEditPoints="1" noAdjustHandles="1" noChangeArrowheads="1" noChangeShapeType="1" noTextEdit="1"/>
              </p:cNvSpPr>
              <p:nvPr/>
            </p:nvSpPr>
            <p:spPr>
              <a:xfrm>
                <a:off x="152400" y="457200"/>
                <a:ext cx="8001000" cy="4305730"/>
              </a:xfrm>
              <a:prstGeom prst="rect">
                <a:avLst/>
              </a:prstGeom>
              <a:blipFill rotWithShape="1">
                <a:blip r:embed="rId2"/>
                <a:stretch>
                  <a:fillRect l="-1523" t="-1416" r="-1066" b="-425"/>
                </a:stretch>
              </a:blipFill>
            </p:spPr>
            <p:txBody>
              <a:bodyPr/>
              <a:lstStyle/>
              <a:p>
                <a:r>
                  <a:rPr lang="en-US">
                    <a:noFill/>
                  </a:rPr>
                  <a:t> </a:t>
                </a:r>
              </a:p>
            </p:txBody>
          </p:sp>
        </mc:Fallback>
      </mc:AlternateContent>
    </p:spTree>
    <p:extLst>
      <p:ext uri="{BB962C8B-B14F-4D97-AF65-F5344CB8AC3E}">
        <p14:creationId xmlns:p14="http://schemas.microsoft.com/office/powerpoint/2010/main" val="16917809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33400"/>
            <a:ext cx="8915400" cy="523220"/>
          </a:xfrm>
          <a:prstGeom prst="rect">
            <a:avLst/>
          </a:prstGeom>
        </p:spPr>
        <p:txBody>
          <a:bodyPr wrap="square">
            <a:spAutoFit/>
          </a:bodyPr>
          <a:lstStyle/>
          <a:p>
            <a:pPr algn="ctr"/>
            <a:r>
              <a:rPr lang="en-US" sz="2800" dirty="0" smtClean="0"/>
              <a:t>Table 3: Show the results of Regression Analysis</a:t>
            </a:r>
            <a:endParaRPr lang="en-US" sz="2800" dirty="0"/>
          </a:p>
        </p:txBody>
      </p:sp>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876860901"/>
                  </p:ext>
                </p:extLst>
              </p:nvPr>
            </p:nvGraphicFramePr>
            <p:xfrm>
              <a:off x="304800" y="1447799"/>
              <a:ext cx="8450579" cy="2743200"/>
            </p:xfrm>
            <a:graphic>
              <a:graphicData uri="http://schemas.openxmlformats.org/drawingml/2006/table">
                <a:tbl>
                  <a:tblPr firstRow="1" firstCol="1" bandRow="1">
                    <a:tableStyleId>{5C22544A-7EE6-4342-B048-85BDC9FD1C3A}</a:tableStyleId>
                  </a:tblPr>
                  <a:tblGrid>
                    <a:gridCol w="1295400"/>
                    <a:gridCol w="923141"/>
                    <a:gridCol w="1038673"/>
                    <a:gridCol w="1038673"/>
                    <a:gridCol w="1038673"/>
                    <a:gridCol w="1038673"/>
                    <a:gridCol w="1038673"/>
                    <a:gridCol w="1038673"/>
                  </a:tblGrid>
                  <a:tr h="1394768">
                    <a:tc>
                      <a:txBody>
                        <a:bodyPr/>
                        <a:lstStyle/>
                        <a:p>
                          <a:pPr marL="0" marR="0" algn="just">
                            <a:lnSpc>
                              <a:spcPct val="115000"/>
                            </a:lnSpc>
                            <a:spcBef>
                              <a:spcPts val="0"/>
                            </a:spcBef>
                            <a:spcAft>
                              <a:spcPts val="0"/>
                            </a:spcAft>
                            <a:tabLst>
                              <a:tab pos="114300" algn="l"/>
                            </a:tabLst>
                          </a:pPr>
                          <a:r>
                            <a:rPr lang="en-US" sz="1600" b="1" dirty="0">
                              <a:solidFill>
                                <a:schemeClr val="bg1"/>
                              </a:solidFill>
                              <a:effectLst/>
                            </a:rPr>
                            <a:t>Hypotheses</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spcBef>
                              <a:spcPts val="0"/>
                            </a:spcBef>
                            <a:spcAft>
                              <a:spcPts val="0"/>
                            </a:spcAft>
                          </a:pPr>
                          <a:r>
                            <a:rPr lang="en-US" sz="1400" b="1" dirty="0">
                              <a:solidFill>
                                <a:schemeClr val="bg1"/>
                              </a:solidFill>
                              <a:effectLst/>
                            </a:rPr>
                            <a:t>R</a:t>
                          </a:r>
                          <a:endParaRPr lang="en-US" sz="1600" b="1" dirty="0">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600" b="1" i="1" smtClean="0">
                                        <a:solidFill>
                                          <a:schemeClr val="bg1"/>
                                        </a:solidFill>
                                        <a:effectLst/>
                                        <a:latin typeface="Cambria Math"/>
                                        <a:cs typeface="Arial"/>
                                      </a:rPr>
                                    </m:ctrlPr>
                                  </m:sSupPr>
                                  <m:e>
                                    <m:r>
                                      <a:rPr lang="en-US" sz="1600" b="1" i="1" smtClean="0">
                                        <a:solidFill>
                                          <a:schemeClr val="bg1"/>
                                        </a:solidFill>
                                        <a:effectLst/>
                                        <a:latin typeface="Cambria Math"/>
                                        <a:cs typeface="Arial"/>
                                      </a:rPr>
                                      <m:t>𝑹</m:t>
                                    </m:r>
                                  </m:e>
                                  <m:sup>
                                    <m:r>
                                      <a:rPr lang="en-US" sz="1600" b="1" i="1" smtClean="0">
                                        <a:solidFill>
                                          <a:schemeClr val="bg1"/>
                                        </a:solidFill>
                                        <a:effectLst/>
                                        <a:latin typeface="Cambria Math"/>
                                        <a:cs typeface="Arial"/>
                                      </a:rPr>
                                      <m:t>𝟐</m:t>
                                    </m:r>
                                  </m:sup>
                                </m:sSup>
                              </m:oMath>
                            </m:oMathPara>
                          </a14:m>
                          <a:endParaRPr lang="en-US" sz="1600" b="1" dirty="0">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a:solidFill>
                                <a:schemeClr val="bg1"/>
                              </a:solidFill>
                              <a:effectLst/>
                            </a:rPr>
                            <a:t>Beta</a:t>
                          </a:r>
                          <a:endParaRPr lang="en-US" sz="1600" b="1">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a:solidFill>
                                <a:schemeClr val="bg1"/>
                              </a:solidFill>
                              <a:effectLst/>
                            </a:rPr>
                            <a:t>SE</a:t>
                          </a:r>
                          <a:endParaRPr lang="en-US" sz="1600" b="1">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dirty="0">
                              <a:solidFill>
                                <a:schemeClr val="bg1"/>
                              </a:solidFill>
                              <a:effectLst/>
                            </a:rPr>
                            <a:t>t</a:t>
                          </a:r>
                          <a:endParaRPr lang="en-US" sz="1600" b="1" dirty="0">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dirty="0">
                              <a:solidFill>
                                <a:schemeClr val="bg1"/>
                              </a:solidFill>
                              <a:effectLst/>
                            </a:rPr>
                            <a:t>P Value</a:t>
                          </a:r>
                          <a:endParaRPr lang="en-US" sz="1600" b="1" dirty="0">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a:solidFill>
                                <a:schemeClr val="bg1"/>
                              </a:solidFill>
                              <a:effectLst/>
                            </a:rPr>
                            <a:t>Results</a:t>
                          </a:r>
                          <a:endParaRPr lang="en-US" sz="1600" b="1">
                            <a:solidFill>
                              <a:schemeClr val="bg1"/>
                            </a:solidFill>
                            <a:effectLst/>
                            <a:latin typeface="Times New Roman"/>
                            <a:ea typeface="Calibri"/>
                            <a:cs typeface="Arial"/>
                          </a:endParaRPr>
                        </a:p>
                      </a:txBody>
                      <a:tcPr marL="68580" marR="68580" marT="0" marB="0"/>
                    </a:tc>
                  </a:tr>
                  <a:tr h="674216">
                    <a:tc>
                      <a:txBody>
                        <a:bodyPr/>
                        <a:lstStyle/>
                        <a:p>
                          <a:pPr marL="0" marR="0" algn="ctr">
                            <a:lnSpc>
                              <a:spcPct val="115000"/>
                            </a:lnSpc>
                            <a:spcBef>
                              <a:spcPts val="0"/>
                            </a:spcBef>
                            <a:spcAft>
                              <a:spcPts val="0"/>
                            </a:spcAft>
                            <a:tabLst>
                              <a:tab pos="114300" algn="l"/>
                            </a:tabLst>
                          </a:pPr>
                          <a:r>
                            <a:rPr lang="en-US" sz="1600" b="1">
                              <a:solidFill>
                                <a:schemeClr val="bg1"/>
                              </a:solidFill>
                              <a:effectLst/>
                            </a:rPr>
                            <a:t>H1</a:t>
                          </a:r>
                          <a:endParaRPr lang="en-US" sz="14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0.922</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0.850</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0.664</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0.5742</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9.548</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a:solidFill>
                                <a:schemeClr val="bg1"/>
                              </a:solidFill>
                              <a:effectLst/>
                            </a:rPr>
                            <a:t>0.006</a:t>
                          </a:r>
                          <a:endParaRPr lang="en-US" sz="1400" b="1">
                            <a:solidFill>
                              <a:schemeClr val="bg1"/>
                            </a:solidFill>
                            <a:effectLst/>
                            <a:latin typeface="Calibri"/>
                            <a:ea typeface="Calibri"/>
                            <a:cs typeface="Arial"/>
                          </a:endParaRPr>
                        </a:p>
                      </a:txBody>
                      <a:tcPr marL="68580" marR="68580" marT="0" marB="0"/>
                    </a:tc>
                    <a:tc>
                      <a:txBody>
                        <a:bodyPr/>
                        <a:lstStyle/>
                        <a:p>
                          <a:pPr marL="0" marR="0" algn="just">
                            <a:lnSpc>
                              <a:spcPct val="115000"/>
                            </a:lnSpc>
                            <a:spcBef>
                              <a:spcPts val="0"/>
                            </a:spcBef>
                            <a:spcAft>
                              <a:spcPts val="0"/>
                            </a:spcAft>
                            <a:tabLst>
                              <a:tab pos="114300" algn="l"/>
                            </a:tabLst>
                          </a:pPr>
                          <a:r>
                            <a:rPr lang="en-US" sz="1600" b="1">
                              <a:solidFill>
                                <a:schemeClr val="bg1"/>
                              </a:solidFill>
                              <a:effectLst/>
                            </a:rPr>
                            <a:t>rejected</a:t>
                          </a:r>
                          <a:endParaRPr lang="en-US" sz="1400" b="1">
                            <a:solidFill>
                              <a:schemeClr val="bg1"/>
                            </a:solidFill>
                            <a:effectLst/>
                            <a:latin typeface="Calibri"/>
                            <a:ea typeface="Calibri"/>
                            <a:cs typeface="Arial"/>
                          </a:endParaRPr>
                        </a:p>
                      </a:txBody>
                      <a:tcPr marL="68580" marR="68580" marT="0" marB="0"/>
                    </a:tc>
                  </a:tr>
                  <a:tr h="674216">
                    <a:tc>
                      <a:txBody>
                        <a:bodyPr/>
                        <a:lstStyle/>
                        <a:p>
                          <a:pPr marL="0" marR="0" algn="ctr">
                            <a:lnSpc>
                              <a:spcPct val="115000"/>
                            </a:lnSpc>
                            <a:spcBef>
                              <a:spcPts val="0"/>
                            </a:spcBef>
                            <a:spcAft>
                              <a:spcPts val="0"/>
                            </a:spcAft>
                            <a:tabLst>
                              <a:tab pos="114300" algn="l"/>
                            </a:tabLst>
                          </a:pPr>
                          <a:r>
                            <a:rPr lang="en-US" sz="1600" b="1">
                              <a:solidFill>
                                <a:schemeClr val="bg1"/>
                              </a:solidFill>
                              <a:effectLst/>
                            </a:rPr>
                            <a:t>H2</a:t>
                          </a:r>
                          <a:endParaRPr lang="en-US" sz="14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0.885</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0.763</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0.439</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0.6509</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10.507</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0.008</a:t>
                          </a:r>
                          <a:endParaRPr lang="en-US" sz="1400" b="1" dirty="0">
                            <a:solidFill>
                              <a:schemeClr val="bg1"/>
                            </a:solidFill>
                            <a:effectLst/>
                            <a:latin typeface="Calibri"/>
                            <a:ea typeface="Calibri"/>
                            <a:cs typeface="Arial"/>
                          </a:endParaRPr>
                        </a:p>
                      </a:txBody>
                      <a:tcPr marL="68580" marR="68580" marT="0" marB="0"/>
                    </a:tc>
                    <a:tc>
                      <a:txBody>
                        <a:bodyPr/>
                        <a:lstStyle/>
                        <a:p>
                          <a:pPr marL="0" marR="0" algn="just">
                            <a:lnSpc>
                              <a:spcPct val="115000"/>
                            </a:lnSpc>
                            <a:spcBef>
                              <a:spcPts val="0"/>
                            </a:spcBef>
                            <a:spcAft>
                              <a:spcPts val="0"/>
                            </a:spcAft>
                            <a:tabLst>
                              <a:tab pos="114300" algn="l"/>
                            </a:tabLst>
                          </a:pPr>
                          <a:r>
                            <a:rPr lang="en-US" sz="1600" b="1" dirty="0">
                              <a:solidFill>
                                <a:schemeClr val="bg1"/>
                              </a:solidFill>
                              <a:effectLst/>
                            </a:rPr>
                            <a:t>rejected</a:t>
                          </a:r>
                          <a:endParaRPr lang="en-US" sz="1400" b="1" dirty="0">
                            <a:solidFill>
                              <a:schemeClr val="bg1"/>
                            </a:solidFill>
                            <a:effectLst/>
                            <a:latin typeface="Calibri"/>
                            <a:ea typeface="Calibri"/>
                            <a:cs typeface="Arial"/>
                          </a:endParaRPr>
                        </a:p>
                      </a:txBody>
                      <a:tcPr marL="68580" marR="68580" marT="0" marB="0"/>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876860901"/>
                  </p:ext>
                </p:extLst>
              </p:nvPr>
            </p:nvGraphicFramePr>
            <p:xfrm>
              <a:off x="304800" y="1447799"/>
              <a:ext cx="8450579" cy="2743200"/>
            </p:xfrm>
            <a:graphic>
              <a:graphicData uri="http://schemas.openxmlformats.org/drawingml/2006/table">
                <a:tbl>
                  <a:tblPr firstRow="1" firstCol="1" bandRow="1">
                    <a:tableStyleId>{5C22544A-7EE6-4342-B048-85BDC9FD1C3A}</a:tableStyleId>
                  </a:tblPr>
                  <a:tblGrid>
                    <a:gridCol w="1295400"/>
                    <a:gridCol w="923141"/>
                    <a:gridCol w="1038673"/>
                    <a:gridCol w="1038673"/>
                    <a:gridCol w="1038673"/>
                    <a:gridCol w="1038673"/>
                    <a:gridCol w="1038673"/>
                    <a:gridCol w="1038673"/>
                  </a:tblGrid>
                  <a:tr h="1394768">
                    <a:tc>
                      <a:txBody>
                        <a:bodyPr/>
                        <a:lstStyle/>
                        <a:p>
                          <a:pPr marL="0" marR="0" algn="just">
                            <a:lnSpc>
                              <a:spcPct val="115000"/>
                            </a:lnSpc>
                            <a:spcBef>
                              <a:spcPts val="0"/>
                            </a:spcBef>
                            <a:spcAft>
                              <a:spcPts val="0"/>
                            </a:spcAft>
                            <a:tabLst>
                              <a:tab pos="114300" algn="l"/>
                            </a:tabLst>
                          </a:pPr>
                          <a:r>
                            <a:rPr lang="en-US" sz="1600" b="1" dirty="0">
                              <a:solidFill>
                                <a:schemeClr val="bg1"/>
                              </a:solidFill>
                              <a:effectLst/>
                            </a:rPr>
                            <a:t>Hypotheses</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spcBef>
                              <a:spcPts val="0"/>
                            </a:spcBef>
                            <a:spcAft>
                              <a:spcPts val="0"/>
                            </a:spcAft>
                          </a:pPr>
                          <a:r>
                            <a:rPr lang="en-US" sz="1400" b="1" dirty="0">
                              <a:solidFill>
                                <a:schemeClr val="bg1"/>
                              </a:solidFill>
                              <a:effectLst/>
                            </a:rPr>
                            <a:t>R</a:t>
                          </a:r>
                          <a:endParaRPr lang="en-US" sz="1600" b="1" dirty="0">
                            <a:solidFill>
                              <a:schemeClr val="bg1"/>
                            </a:solidFill>
                            <a:effectLst/>
                            <a:latin typeface="Times New Roman"/>
                            <a:ea typeface="Calibri"/>
                            <a:cs typeface="Arial"/>
                          </a:endParaRPr>
                        </a:p>
                      </a:txBody>
                      <a:tcPr marL="68580" marR="68580" marT="0" marB="0"/>
                    </a:tc>
                    <a:tc>
                      <a:txBody>
                        <a:bodyPr/>
                        <a:lstStyle/>
                        <a:p>
                          <a:endParaRPr lang="en-US"/>
                        </a:p>
                      </a:txBody>
                      <a:tcPr marL="68580" marR="68580" marT="0" marB="0">
                        <a:blipFill rotWithShape="1">
                          <a:blip r:embed="rId2"/>
                          <a:stretch>
                            <a:fillRect l="-214118" t="-3493" r="-501765" b="-96943"/>
                          </a:stretch>
                        </a:blipFill>
                      </a:tcPr>
                    </a:tc>
                    <a:tc>
                      <a:txBody>
                        <a:bodyPr/>
                        <a:lstStyle/>
                        <a:p>
                          <a:pPr marL="0" marR="0" algn="ctr">
                            <a:spcBef>
                              <a:spcPts val="0"/>
                            </a:spcBef>
                            <a:spcAft>
                              <a:spcPts val="0"/>
                            </a:spcAft>
                          </a:pPr>
                          <a:r>
                            <a:rPr lang="en-US" sz="1400" b="1">
                              <a:solidFill>
                                <a:schemeClr val="bg1"/>
                              </a:solidFill>
                              <a:effectLst/>
                            </a:rPr>
                            <a:t>Beta</a:t>
                          </a:r>
                          <a:endParaRPr lang="en-US" sz="1600" b="1">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a:solidFill>
                                <a:schemeClr val="bg1"/>
                              </a:solidFill>
                              <a:effectLst/>
                            </a:rPr>
                            <a:t>SE</a:t>
                          </a:r>
                          <a:endParaRPr lang="en-US" sz="1600" b="1">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dirty="0">
                              <a:solidFill>
                                <a:schemeClr val="bg1"/>
                              </a:solidFill>
                              <a:effectLst/>
                            </a:rPr>
                            <a:t>t</a:t>
                          </a:r>
                          <a:endParaRPr lang="en-US" sz="1600" b="1" dirty="0">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a:solidFill>
                                <a:schemeClr val="bg1"/>
                              </a:solidFill>
                              <a:effectLst/>
                            </a:rPr>
                            <a:t>P Value</a:t>
                          </a:r>
                          <a:endParaRPr lang="en-US" sz="1600" b="1">
                            <a:solidFill>
                              <a:schemeClr val="bg1"/>
                            </a:solidFill>
                            <a:effectLst/>
                            <a:latin typeface="Times New Roman"/>
                            <a:ea typeface="Calibri"/>
                            <a:cs typeface="Arial"/>
                          </a:endParaRPr>
                        </a:p>
                      </a:txBody>
                      <a:tcPr marL="68580" marR="68580" marT="0" marB="0"/>
                    </a:tc>
                    <a:tc>
                      <a:txBody>
                        <a:bodyPr/>
                        <a:lstStyle/>
                        <a:p>
                          <a:pPr marL="0" marR="0" algn="ctr">
                            <a:spcBef>
                              <a:spcPts val="0"/>
                            </a:spcBef>
                            <a:spcAft>
                              <a:spcPts val="0"/>
                            </a:spcAft>
                          </a:pPr>
                          <a:r>
                            <a:rPr lang="en-US" sz="1400" b="1">
                              <a:solidFill>
                                <a:schemeClr val="bg1"/>
                              </a:solidFill>
                              <a:effectLst/>
                            </a:rPr>
                            <a:t>Results</a:t>
                          </a:r>
                          <a:endParaRPr lang="en-US" sz="1600" b="1">
                            <a:solidFill>
                              <a:schemeClr val="bg1"/>
                            </a:solidFill>
                            <a:effectLst/>
                            <a:latin typeface="Times New Roman"/>
                            <a:ea typeface="Calibri"/>
                            <a:cs typeface="Arial"/>
                          </a:endParaRPr>
                        </a:p>
                      </a:txBody>
                      <a:tcPr marL="68580" marR="68580" marT="0" marB="0"/>
                    </a:tc>
                  </a:tr>
                  <a:tr h="674216">
                    <a:tc>
                      <a:txBody>
                        <a:bodyPr/>
                        <a:lstStyle/>
                        <a:p>
                          <a:pPr marL="0" marR="0" algn="ctr">
                            <a:lnSpc>
                              <a:spcPct val="115000"/>
                            </a:lnSpc>
                            <a:spcBef>
                              <a:spcPts val="0"/>
                            </a:spcBef>
                            <a:spcAft>
                              <a:spcPts val="0"/>
                            </a:spcAft>
                            <a:tabLst>
                              <a:tab pos="114300" algn="l"/>
                            </a:tabLst>
                          </a:pPr>
                          <a:r>
                            <a:rPr lang="en-US" sz="1600" b="1">
                              <a:solidFill>
                                <a:schemeClr val="bg1"/>
                              </a:solidFill>
                              <a:effectLst/>
                            </a:rPr>
                            <a:t>H1</a:t>
                          </a:r>
                          <a:endParaRPr lang="en-US" sz="14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0.922</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0.850</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0.664</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0.5742</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9.548</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a:solidFill>
                                <a:schemeClr val="bg1"/>
                              </a:solidFill>
                              <a:effectLst/>
                            </a:rPr>
                            <a:t>0.006</a:t>
                          </a:r>
                          <a:endParaRPr lang="en-US" sz="1400" b="1">
                            <a:solidFill>
                              <a:schemeClr val="bg1"/>
                            </a:solidFill>
                            <a:effectLst/>
                            <a:latin typeface="Calibri"/>
                            <a:ea typeface="Calibri"/>
                            <a:cs typeface="Arial"/>
                          </a:endParaRPr>
                        </a:p>
                      </a:txBody>
                      <a:tcPr marL="68580" marR="68580" marT="0" marB="0"/>
                    </a:tc>
                    <a:tc>
                      <a:txBody>
                        <a:bodyPr/>
                        <a:lstStyle/>
                        <a:p>
                          <a:pPr marL="0" marR="0" algn="just">
                            <a:lnSpc>
                              <a:spcPct val="115000"/>
                            </a:lnSpc>
                            <a:spcBef>
                              <a:spcPts val="0"/>
                            </a:spcBef>
                            <a:spcAft>
                              <a:spcPts val="0"/>
                            </a:spcAft>
                            <a:tabLst>
                              <a:tab pos="114300" algn="l"/>
                            </a:tabLst>
                          </a:pPr>
                          <a:r>
                            <a:rPr lang="en-US" sz="1600" b="1">
                              <a:solidFill>
                                <a:schemeClr val="bg1"/>
                              </a:solidFill>
                              <a:effectLst/>
                            </a:rPr>
                            <a:t>rejected</a:t>
                          </a:r>
                          <a:endParaRPr lang="en-US" sz="1400" b="1">
                            <a:solidFill>
                              <a:schemeClr val="bg1"/>
                            </a:solidFill>
                            <a:effectLst/>
                            <a:latin typeface="Calibri"/>
                            <a:ea typeface="Calibri"/>
                            <a:cs typeface="Arial"/>
                          </a:endParaRPr>
                        </a:p>
                      </a:txBody>
                      <a:tcPr marL="68580" marR="68580" marT="0" marB="0"/>
                    </a:tc>
                  </a:tr>
                  <a:tr h="674216">
                    <a:tc>
                      <a:txBody>
                        <a:bodyPr/>
                        <a:lstStyle/>
                        <a:p>
                          <a:pPr marL="0" marR="0" algn="ctr">
                            <a:lnSpc>
                              <a:spcPct val="115000"/>
                            </a:lnSpc>
                            <a:spcBef>
                              <a:spcPts val="0"/>
                            </a:spcBef>
                            <a:spcAft>
                              <a:spcPts val="0"/>
                            </a:spcAft>
                            <a:tabLst>
                              <a:tab pos="114300" algn="l"/>
                            </a:tabLst>
                          </a:pPr>
                          <a:r>
                            <a:rPr lang="en-US" sz="1600" b="1">
                              <a:solidFill>
                                <a:schemeClr val="bg1"/>
                              </a:solidFill>
                              <a:effectLst/>
                            </a:rPr>
                            <a:t>H2</a:t>
                          </a:r>
                          <a:endParaRPr lang="en-US" sz="14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a:solidFill>
                                <a:schemeClr val="bg1"/>
                              </a:solidFill>
                              <a:effectLst/>
                            </a:rPr>
                            <a:t>0.885</a:t>
                          </a:r>
                          <a:endParaRPr lang="en-US" sz="14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0.763</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0.439</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0.6509</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10.507</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0.008</a:t>
                          </a:r>
                          <a:endParaRPr lang="en-US" sz="1400" b="1" dirty="0">
                            <a:solidFill>
                              <a:schemeClr val="bg1"/>
                            </a:solidFill>
                            <a:effectLst/>
                            <a:latin typeface="Calibri"/>
                            <a:ea typeface="Calibri"/>
                            <a:cs typeface="Arial"/>
                          </a:endParaRPr>
                        </a:p>
                      </a:txBody>
                      <a:tcPr marL="68580" marR="68580" marT="0" marB="0"/>
                    </a:tc>
                    <a:tc>
                      <a:txBody>
                        <a:bodyPr/>
                        <a:lstStyle/>
                        <a:p>
                          <a:pPr marL="0" marR="0" algn="just">
                            <a:lnSpc>
                              <a:spcPct val="115000"/>
                            </a:lnSpc>
                            <a:spcBef>
                              <a:spcPts val="0"/>
                            </a:spcBef>
                            <a:spcAft>
                              <a:spcPts val="0"/>
                            </a:spcAft>
                            <a:tabLst>
                              <a:tab pos="114300" algn="l"/>
                            </a:tabLst>
                          </a:pPr>
                          <a:r>
                            <a:rPr lang="en-US" sz="1600" b="1" dirty="0">
                              <a:solidFill>
                                <a:schemeClr val="bg1"/>
                              </a:solidFill>
                              <a:effectLst/>
                            </a:rPr>
                            <a:t>rejected</a:t>
                          </a:r>
                          <a:endParaRPr lang="en-US" sz="1400" b="1" dirty="0">
                            <a:solidFill>
                              <a:schemeClr val="bg1"/>
                            </a:solidFill>
                            <a:effectLst/>
                            <a:latin typeface="Calibri"/>
                            <a:ea typeface="Calibri"/>
                            <a:cs typeface="Arial"/>
                          </a:endParaRPr>
                        </a:p>
                      </a:txBody>
                      <a:tcPr marL="68580" marR="68580" marT="0" marB="0"/>
                    </a:tc>
                  </a:tr>
                </a:tbl>
              </a:graphicData>
            </a:graphic>
          </p:graphicFrame>
        </mc:Fallback>
      </mc:AlternateContent>
      <p:sp>
        <p:nvSpPr>
          <p:cNvPr id="5" name="Rectangle 4"/>
          <p:cNvSpPr/>
          <p:nvPr/>
        </p:nvSpPr>
        <p:spPr>
          <a:xfrm>
            <a:off x="228600" y="4572000"/>
            <a:ext cx="8458200" cy="1200329"/>
          </a:xfrm>
          <a:prstGeom prst="rect">
            <a:avLst/>
          </a:prstGeom>
        </p:spPr>
        <p:txBody>
          <a:bodyPr wrap="square">
            <a:spAutoFit/>
          </a:bodyPr>
          <a:lstStyle/>
          <a:p>
            <a:r>
              <a:rPr lang="en-US" sz="2400" dirty="0" smtClean="0"/>
              <a:t>Beta: Unstandardized Coefficient </a:t>
            </a:r>
          </a:p>
          <a:p>
            <a:r>
              <a:rPr lang="en-US" sz="2400" dirty="0" smtClean="0"/>
              <a:t>SE: Standard Error </a:t>
            </a:r>
          </a:p>
          <a:p>
            <a:r>
              <a:rPr lang="en-US" sz="2400" dirty="0" smtClean="0"/>
              <a:t>Source: Output of SSPSS_20 </a:t>
            </a:r>
            <a:endParaRPr lang="en-US" sz="2400" dirty="0"/>
          </a:p>
        </p:txBody>
      </p:sp>
    </p:spTree>
    <p:extLst>
      <p:ext uri="{BB962C8B-B14F-4D97-AF65-F5344CB8AC3E}">
        <p14:creationId xmlns:p14="http://schemas.microsoft.com/office/powerpoint/2010/main" val="26265291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382000" cy="6063198"/>
          </a:xfrm>
          <a:prstGeom prst="rect">
            <a:avLst/>
          </a:prstGeom>
        </p:spPr>
        <p:txBody>
          <a:bodyPr wrap="square">
            <a:spAutoFit/>
          </a:bodyPr>
          <a:lstStyle/>
          <a:p>
            <a:pPr algn="ctr"/>
            <a:r>
              <a:rPr lang="en-US" sz="2800" dirty="0">
                <a:solidFill>
                  <a:schemeClr val="tx2"/>
                </a:solidFill>
                <a:latin typeface="+mj-lt"/>
                <a:ea typeface="+mj-ea"/>
                <a:cs typeface="+mj-cs"/>
              </a:rPr>
              <a:t>Conclusion:</a:t>
            </a:r>
          </a:p>
          <a:p>
            <a:pPr algn="ctr"/>
            <a:endParaRPr lang="en-US" dirty="0"/>
          </a:p>
          <a:p>
            <a:pPr algn="ctr"/>
            <a:endParaRPr lang="en-US" dirty="0" smtClean="0"/>
          </a:p>
          <a:p>
            <a:pPr algn="ctr"/>
            <a:endParaRPr lang="en-US" dirty="0" smtClean="0"/>
          </a:p>
          <a:p>
            <a:pPr algn="just"/>
            <a:r>
              <a:rPr lang="en-US" sz="2400" dirty="0" smtClean="0"/>
              <a:t>According to results, there is a significant relationship between accounting information systems quality and accounting information on Asia Cell Telecommunication Company. We believe that AIS contribute completely to their work. Besides, this study is not only beneficial for Asia Cell Telecommunication Company, but also for other organizations for recognizing the significant for usage of information technology in business world. Moreover, this study has limitation, which only reflects on Asia Cell Telecommunication Company in Iraqi Stock Market. Therefore, for future studies, it should be analyzed more organizations in Iraqi Stock Market</a:t>
            </a:r>
            <a:r>
              <a:rPr lang="en-US" sz="2400" dirty="0" smtClean="0"/>
              <a:t>.</a:t>
            </a:r>
            <a:endParaRPr lang="en-US" dirty="0"/>
          </a:p>
          <a:p>
            <a:pPr algn="ctr"/>
            <a:endParaRPr lang="en-US" dirty="0"/>
          </a:p>
        </p:txBody>
      </p:sp>
    </p:spTree>
    <p:extLst>
      <p:ext uri="{BB962C8B-B14F-4D97-AF65-F5344CB8AC3E}">
        <p14:creationId xmlns:p14="http://schemas.microsoft.com/office/powerpoint/2010/main" val="37180717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8847"/>
            <a:ext cx="8686800" cy="6801862"/>
          </a:xfrm>
          <a:prstGeom prst="rect">
            <a:avLst/>
          </a:prstGeom>
        </p:spPr>
        <p:txBody>
          <a:bodyPr wrap="square">
            <a:spAutoFit/>
          </a:bodyPr>
          <a:lstStyle/>
          <a:p>
            <a:pPr algn="ctr"/>
            <a:r>
              <a:rPr lang="en-US" sz="2800" dirty="0">
                <a:solidFill>
                  <a:schemeClr val="tx2"/>
                </a:solidFill>
                <a:latin typeface="+mj-lt"/>
                <a:ea typeface="+mj-ea"/>
                <a:cs typeface="+mj-cs"/>
              </a:rPr>
              <a:t>Introduction </a:t>
            </a:r>
          </a:p>
          <a:p>
            <a:pPr algn="just"/>
            <a:r>
              <a:rPr lang="en-US" sz="2400" dirty="0" smtClean="0"/>
              <a:t>The accounting information quality data is the basis to rely on in reaching good information that is valuable in creation various decisions regarding the processes of the firm efficiently. Therefore, the nonappearance of this quality leads to weakening the used decisions and lead to incorrect decisions, which causes loss to decision makers. In concerns of the Iraqi Telecommunication companies, there is an absence of clearness about the nature of the used accounting information systems, and an absence of clearness concerning the quality of accounting information data. However, we formulate the problem of the study as following questions: </a:t>
            </a:r>
          </a:p>
          <a:p>
            <a:r>
              <a:rPr lang="en-US" sz="2400" dirty="0" smtClean="0"/>
              <a:t>1</a:t>
            </a:r>
            <a:r>
              <a:rPr lang="en-US" sz="2400" dirty="0">
                <a:solidFill>
                  <a:schemeClr val="tx2"/>
                </a:solidFill>
                <a:latin typeface="+mj-lt"/>
                <a:ea typeface="+mj-ea"/>
                <a:cs typeface="+mj-cs"/>
              </a:rPr>
              <a:t>. What is the impact of the use of accounting information systems on the quality of accounting Information in Asia Cell Telecommunication Company? </a:t>
            </a:r>
          </a:p>
          <a:p>
            <a:r>
              <a:rPr lang="en-US" sz="2400" dirty="0" smtClean="0"/>
              <a:t>2</a:t>
            </a:r>
            <a:r>
              <a:rPr lang="en-US" sz="2400" dirty="0">
                <a:solidFill>
                  <a:schemeClr val="tx2"/>
                </a:solidFill>
                <a:latin typeface="+mj-lt"/>
                <a:ea typeface="+mj-ea"/>
                <a:cs typeface="+mj-cs"/>
              </a:rPr>
              <a:t>. What is the quality level of the accounting information that is relied on Asia Cell Telecommunication companies in Iraqi Stock Market? </a:t>
            </a:r>
          </a:p>
        </p:txBody>
      </p:sp>
    </p:spTree>
    <p:extLst>
      <p:ext uri="{BB962C8B-B14F-4D97-AF65-F5344CB8AC3E}">
        <p14:creationId xmlns:p14="http://schemas.microsoft.com/office/powerpoint/2010/main" val="19401782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763000" cy="6186309"/>
          </a:xfrm>
          <a:prstGeom prst="rect">
            <a:avLst/>
          </a:prstGeom>
        </p:spPr>
        <p:txBody>
          <a:bodyPr wrap="square">
            <a:spAutoFit/>
          </a:bodyPr>
          <a:lstStyle/>
          <a:p>
            <a:pPr algn="ctr"/>
            <a:r>
              <a:rPr lang="en-US" sz="2800" dirty="0">
                <a:solidFill>
                  <a:schemeClr val="tx2"/>
                </a:solidFill>
                <a:latin typeface="+mj-lt"/>
                <a:ea typeface="+mj-ea"/>
                <a:cs typeface="+mj-cs"/>
              </a:rPr>
              <a:t>Accounting Information System Quality</a:t>
            </a:r>
          </a:p>
          <a:p>
            <a:pPr algn="ctr"/>
            <a:endParaRPr lang="en-US" sz="2800" dirty="0">
              <a:solidFill>
                <a:schemeClr val="tx2"/>
              </a:solidFill>
              <a:latin typeface="+mj-lt"/>
              <a:ea typeface="+mj-ea"/>
              <a:cs typeface="+mj-cs"/>
            </a:endParaRPr>
          </a:p>
          <a:p>
            <a:pPr algn="just"/>
            <a:r>
              <a:rPr lang="en-US" sz="2400" dirty="0" smtClean="0"/>
              <a:t>Accounting information systems play crucial and important role, providing information that could help the organization’s management perform its duties to the fullest. the accounting information system to be of high quality, and should be distinguished from other systems. And the most important features of AIS should identified as follow : </a:t>
            </a:r>
          </a:p>
          <a:p>
            <a:endParaRPr lang="en-US" sz="2000" dirty="0"/>
          </a:p>
          <a:p>
            <a:pPr algn="just"/>
            <a:r>
              <a:rPr lang="en-US" sz="2800" dirty="0">
                <a:solidFill>
                  <a:schemeClr val="tx2"/>
                </a:solidFill>
                <a:latin typeface="+mj-lt"/>
                <a:ea typeface="+mj-ea"/>
                <a:cs typeface="+mj-cs"/>
              </a:rPr>
              <a:t>-Alignment</a:t>
            </a:r>
            <a:r>
              <a:rPr lang="en-US" sz="2400" dirty="0" smtClean="0"/>
              <a:t>:  Refers to the alignment of the accounting information system with external environment surrounding the entity, as well as the duties and restrictions on management.</a:t>
            </a:r>
          </a:p>
          <a:p>
            <a:pPr algn="just"/>
            <a:endParaRPr lang="en-US" sz="2400" dirty="0" smtClean="0"/>
          </a:p>
          <a:p>
            <a:pPr algn="just"/>
            <a:r>
              <a:rPr lang="en-US" sz="2400" dirty="0" smtClean="0"/>
              <a:t> </a:t>
            </a:r>
            <a:r>
              <a:rPr lang="en-US" sz="2800" dirty="0">
                <a:solidFill>
                  <a:schemeClr val="tx2"/>
                </a:solidFill>
                <a:latin typeface="+mj-lt"/>
                <a:ea typeface="+mj-ea"/>
                <a:cs typeface="+mj-cs"/>
              </a:rPr>
              <a:t>- Integration</a:t>
            </a:r>
            <a:r>
              <a:rPr lang="en-US" sz="2400" dirty="0" smtClean="0"/>
              <a:t>:  The integration of the accounting information system with other secondary systems, such as management information systems</a:t>
            </a:r>
            <a:r>
              <a:rPr lang="en-US" sz="2000" dirty="0" smtClean="0"/>
              <a:t>.</a:t>
            </a:r>
            <a:endParaRPr lang="en-US" sz="2000" dirty="0"/>
          </a:p>
        </p:txBody>
      </p:sp>
    </p:spTree>
    <p:extLst>
      <p:ext uri="{BB962C8B-B14F-4D97-AF65-F5344CB8AC3E}">
        <p14:creationId xmlns:p14="http://schemas.microsoft.com/office/powerpoint/2010/main" val="39321290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1" y="304800"/>
            <a:ext cx="8839199" cy="6401753"/>
          </a:xfrm>
          <a:prstGeom prst="rect">
            <a:avLst/>
          </a:prstGeom>
        </p:spPr>
        <p:txBody>
          <a:bodyPr wrap="square">
            <a:spAutoFit/>
          </a:bodyPr>
          <a:lstStyle/>
          <a:p>
            <a:endParaRPr lang="en-US" dirty="0" smtClean="0"/>
          </a:p>
          <a:p>
            <a:r>
              <a:rPr lang="en-US" sz="2800" dirty="0">
                <a:solidFill>
                  <a:schemeClr val="tx2"/>
                </a:solidFill>
                <a:latin typeface="+mj-lt"/>
                <a:ea typeface="+mj-ea"/>
                <a:cs typeface="+mj-cs"/>
              </a:rPr>
              <a:t>-Differentiation</a:t>
            </a:r>
            <a:r>
              <a:rPr lang="en-US" sz="2400" i="1" dirty="0" smtClean="0"/>
              <a:t>:</a:t>
            </a:r>
            <a:r>
              <a:rPr lang="en-US" sz="2400" dirty="0" smtClean="0"/>
              <a:t> The accounting information system makes a distinction between accounting information in terms of time , organization Planning and policy information covers long-term periods.</a:t>
            </a:r>
          </a:p>
          <a:p>
            <a:endParaRPr lang="en-US" sz="2400" dirty="0"/>
          </a:p>
          <a:p>
            <a:r>
              <a:rPr lang="en-US" sz="2800" dirty="0">
                <a:solidFill>
                  <a:schemeClr val="tx2"/>
                </a:solidFill>
                <a:latin typeface="+mj-lt"/>
                <a:ea typeface="+mj-ea"/>
                <a:cs typeface="+mj-cs"/>
              </a:rPr>
              <a:t>-Flexibility</a:t>
            </a:r>
            <a:r>
              <a:rPr lang="en-US" sz="2400" i="1" dirty="0" smtClean="0"/>
              <a:t>:</a:t>
            </a:r>
            <a:r>
              <a:rPr lang="en-US" sz="2400" dirty="0" smtClean="0"/>
              <a:t> The ability of the accounting information system to respond to changes in the organization structure of the entity, or the changes to the economic or competitive environment of the entity.</a:t>
            </a:r>
          </a:p>
          <a:p>
            <a:pPr algn="just"/>
            <a:r>
              <a:rPr lang="en-US" sz="2400" dirty="0" smtClean="0"/>
              <a:t>-</a:t>
            </a:r>
            <a:r>
              <a:rPr lang="en-US" sz="2800" dirty="0">
                <a:solidFill>
                  <a:schemeClr val="tx2"/>
                </a:solidFill>
                <a:latin typeface="+mj-lt"/>
                <a:ea typeface="+mj-ea"/>
                <a:cs typeface="+mj-cs"/>
              </a:rPr>
              <a:t>Response:</a:t>
            </a:r>
            <a:r>
              <a:rPr lang="en-US" sz="2400" dirty="0" smtClean="0"/>
              <a:t> The ability of the accounting information system to respond to the users of accounting information and their constant demand for accounting information.</a:t>
            </a:r>
          </a:p>
          <a:p>
            <a:pPr algn="just"/>
            <a:endParaRPr lang="en-US" sz="2400" dirty="0" smtClean="0"/>
          </a:p>
          <a:p>
            <a:r>
              <a:rPr lang="en-US" sz="2400" dirty="0" smtClean="0">
                <a:solidFill>
                  <a:srgbClr val="FF0000"/>
                </a:solidFill>
              </a:rPr>
              <a:t>The quality of accounting information system is expressed as the measurement of its capability in producing the output that meet the information requirement for the decision makers</a:t>
            </a:r>
            <a:r>
              <a:rPr lang="en-US" sz="2400" dirty="0" smtClean="0"/>
              <a:t>.</a:t>
            </a:r>
            <a:endParaRPr lang="en-US" dirty="0"/>
          </a:p>
        </p:txBody>
      </p:sp>
    </p:spTree>
    <p:extLst>
      <p:ext uri="{BB962C8B-B14F-4D97-AF65-F5344CB8AC3E}">
        <p14:creationId xmlns:p14="http://schemas.microsoft.com/office/powerpoint/2010/main" val="39640014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534400" cy="5940088"/>
          </a:xfrm>
          <a:prstGeom prst="rect">
            <a:avLst/>
          </a:prstGeom>
        </p:spPr>
        <p:txBody>
          <a:bodyPr wrap="square">
            <a:spAutoFit/>
          </a:bodyPr>
          <a:lstStyle/>
          <a:p>
            <a:pPr algn="ctr"/>
            <a:r>
              <a:rPr lang="en-US" sz="2800" dirty="0">
                <a:solidFill>
                  <a:schemeClr val="tx2"/>
                </a:solidFill>
                <a:latin typeface="+mj-lt"/>
                <a:ea typeface="+mj-ea"/>
                <a:cs typeface="+mj-cs"/>
              </a:rPr>
              <a:t>Accounting Information Quality</a:t>
            </a:r>
          </a:p>
          <a:p>
            <a:pPr algn="ctr"/>
            <a:endParaRPr lang="en-US" sz="2800" b="1" dirty="0" smtClean="0"/>
          </a:p>
          <a:p>
            <a:pPr algn="just"/>
            <a:r>
              <a:rPr lang="en-US" sz="2400" b="1" dirty="0" smtClean="0"/>
              <a:t> Accounting information is the data has been organized and processed to give meaning to the user. Users need the information to make decisions or improve the decision making process. </a:t>
            </a:r>
          </a:p>
          <a:p>
            <a:pPr algn="just"/>
            <a:r>
              <a:rPr lang="en-US" sz="2400" b="1" dirty="0" smtClean="0">
                <a:solidFill>
                  <a:srgbClr val="FF0000"/>
                </a:solidFill>
              </a:rPr>
              <a:t>Valuable information/Quality can be used in decision making should have the characteristic/traits of certain. A high quality product information own characteristics</a:t>
            </a:r>
            <a:r>
              <a:rPr lang="en-US" sz="2400" b="1" dirty="0" smtClean="0"/>
              <a:t>, attributes or quality that makes information through the information timely, easily understood and can be verified. Valuable information /quality accounting must have the characteristics: </a:t>
            </a:r>
            <a:r>
              <a:rPr lang="en-US" sz="2800" dirty="0">
                <a:solidFill>
                  <a:srgbClr val="FF0000"/>
                </a:solidFill>
                <a:latin typeface="+mj-lt"/>
                <a:ea typeface="+mj-ea"/>
                <a:cs typeface="+mj-cs"/>
              </a:rPr>
              <a:t>easily accessible, accurate/precise, complete, economical, flexible, relevant, reliable, safe, sample, available timely and verifiable</a:t>
            </a:r>
            <a:r>
              <a:rPr lang="en-US" sz="2400" b="1" dirty="0" smtClean="0"/>
              <a:t>. </a:t>
            </a:r>
            <a:endParaRPr lang="en-US" sz="2400" b="1" dirty="0"/>
          </a:p>
        </p:txBody>
      </p:sp>
    </p:spTree>
    <p:extLst>
      <p:ext uri="{BB962C8B-B14F-4D97-AF65-F5344CB8AC3E}">
        <p14:creationId xmlns:p14="http://schemas.microsoft.com/office/powerpoint/2010/main" val="15193479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839200" cy="6124754"/>
          </a:xfrm>
          <a:prstGeom prst="rect">
            <a:avLst/>
          </a:prstGeom>
        </p:spPr>
        <p:txBody>
          <a:bodyPr wrap="square">
            <a:spAutoFit/>
          </a:bodyPr>
          <a:lstStyle/>
          <a:p>
            <a:pPr algn="ctr"/>
            <a:r>
              <a:rPr lang="en-US" sz="2800" dirty="0">
                <a:solidFill>
                  <a:schemeClr val="tx2"/>
                </a:solidFill>
                <a:latin typeface="+mj-lt"/>
                <a:ea typeface="+mj-ea"/>
                <a:cs typeface="+mj-cs"/>
              </a:rPr>
              <a:t>Methodology of the Research</a:t>
            </a:r>
          </a:p>
          <a:p>
            <a:pPr algn="ctr"/>
            <a:endParaRPr lang="en-US" sz="2800" b="1" dirty="0" smtClean="0"/>
          </a:p>
          <a:p>
            <a:r>
              <a:rPr lang="en-US" sz="2800" dirty="0">
                <a:solidFill>
                  <a:schemeClr val="tx2"/>
                </a:solidFill>
                <a:latin typeface="+mj-lt"/>
                <a:ea typeface="+mj-ea"/>
                <a:cs typeface="+mj-cs"/>
              </a:rPr>
              <a:t>Framework and Hypotheses Development.</a:t>
            </a:r>
          </a:p>
          <a:p>
            <a:endParaRPr lang="en-US" sz="2800" dirty="0">
              <a:solidFill>
                <a:schemeClr val="tx2"/>
              </a:solidFill>
              <a:latin typeface="+mj-lt"/>
              <a:ea typeface="+mj-ea"/>
              <a:cs typeface="+mj-cs"/>
            </a:endParaRPr>
          </a:p>
          <a:p>
            <a:r>
              <a:rPr lang="en-US" sz="2400" b="1" dirty="0" smtClean="0"/>
              <a:t>Based on the research questions the theoretical framework is as follow:</a:t>
            </a:r>
            <a:endParaRPr lang="en-US" sz="2400" b="1" dirty="0"/>
          </a:p>
          <a:p>
            <a:endParaRPr lang="en-US" sz="2800" b="1" dirty="0" smtClean="0"/>
          </a:p>
          <a:p>
            <a:pPr algn="just"/>
            <a:r>
              <a:rPr lang="en-US" sz="2400" b="1" dirty="0" smtClean="0"/>
              <a:t>The hypothesis is answer to the singularity that arises based on theory or previous researches. This study examines whether there is impact the quality of accounting information systems on the accounting information quality. The hypotheses describe as follows:</a:t>
            </a:r>
          </a:p>
          <a:p>
            <a:endParaRPr lang="en-US" sz="2400" b="1" dirty="0" smtClean="0"/>
          </a:p>
          <a:p>
            <a:endParaRPr lang="en-US" sz="2800" b="1" dirty="0" smtClean="0"/>
          </a:p>
          <a:p>
            <a:endParaRPr lang="en-US" sz="2800" b="1" dirty="0"/>
          </a:p>
        </p:txBody>
      </p:sp>
    </p:spTree>
    <p:extLst>
      <p:ext uri="{BB962C8B-B14F-4D97-AF65-F5344CB8AC3E}">
        <p14:creationId xmlns:p14="http://schemas.microsoft.com/office/powerpoint/2010/main" val="10118745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6473" y="533400"/>
            <a:ext cx="8382000" cy="6463308"/>
          </a:xfrm>
          <a:prstGeom prst="rect">
            <a:avLst/>
          </a:prstGeom>
        </p:spPr>
        <p:txBody>
          <a:bodyPr wrap="square">
            <a:spAutoFit/>
          </a:bodyPr>
          <a:lstStyle/>
          <a:p>
            <a:endParaRPr lang="en-US" dirty="0" smtClean="0"/>
          </a:p>
          <a:p>
            <a:pPr algn="just"/>
            <a:r>
              <a:rPr lang="en-US" sz="2800" dirty="0">
                <a:solidFill>
                  <a:schemeClr val="tx2"/>
                </a:solidFill>
                <a:latin typeface="+mj-lt"/>
                <a:ea typeface="+mj-ea"/>
                <a:cs typeface="+mj-cs"/>
              </a:rPr>
              <a:t>H1:</a:t>
            </a:r>
            <a:r>
              <a:rPr lang="en-US" sz="2400" i="1" dirty="0" smtClean="0"/>
              <a:t> There is no significant impact for the accounting information systems quality over the accounting data quality over Asia Cell Telecommunication Company.</a:t>
            </a:r>
          </a:p>
          <a:p>
            <a:endParaRPr lang="en-US" sz="2400" i="1" dirty="0" smtClean="0"/>
          </a:p>
          <a:p>
            <a:pPr algn="just"/>
            <a:r>
              <a:rPr lang="en-US" sz="2800" dirty="0">
                <a:solidFill>
                  <a:schemeClr val="tx2"/>
                </a:solidFill>
                <a:latin typeface="+mj-lt"/>
                <a:ea typeface="+mj-ea"/>
                <a:cs typeface="+mj-cs"/>
              </a:rPr>
              <a:t>H2:</a:t>
            </a:r>
            <a:r>
              <a:rPr lang="en-US" sz="2400" i="1" dirty="0" smtClean="0"/>
              <a:t> There is no significant impact for the quality level of utilizing accounting information quality on accounting information quality that is relied on Asia Cell Telecommunications Company.</a:t>
            </a:r>
          </a:p>
          <a:p>
            <a:pPr algn="just"/>
            <a:endParaRPr lang="en-US" sz="2400" i="1" dirty="0"/>
          </a:p>
          <a:p>
            <a:pPr algn="just"/>
            <a:r>
              <a:rPr lang="en-US" sz="2800" dirty="0">
                <a:solidFill>
                  <a:schemeClr val="tx2"/>
                </a:solidFill>
                <a:latin typeface="+mj-lt"/>
                <a:ea typeface="+mj-ea"/>
                <a:cs typeface="+mj-cs"/>
              </a:rPr>
              <a:t>Data:</a:t>
            </a:r>
            <a:r>
              <a:rPr lang="en-US" sz="2800" i="1" dirty="0" smtClean="0"/>
              <a:t> </a:t>
            </a:r>
          </a:p>
          <a:p>
            <a:pPr algn="just"/>
            <a:endParaRPr lang="en-US" sz="2400" i="1" dirty="0"/>
          </a:p>
          <a:p>
            <a:pPr algn="just"/>
            <a:r>
              <a:rPr lang="en-US" sz="2400" i="1" dirty="0" smtClean="0"/>
              <a:t>The population of the study consists of Asia Cell Telecommunication Company listed in Iraqi stock market. For the purpose of the study we conduct 40 employees working in Asia Cell as follow: </a:t>
            </a:r>
            <a:endParaRPr lang="en-US" sz="2400" i="1" dirty="0"/>
          </a:p>
          <a:p>
            <a:pPr algn="just"/>
            <a:endParaRPr lang="en-US" sz="2400" i="1" dirty="0"/>
          </a:p>
        </p:txBody>
      </p:sp>
    </p:spTree>
    <p:extLst>
      <p:ext uri="{BB962C8B-B14F-4D97-AF65-F5344CB8AC3E}">
        <p14:creationId xmlns:p14="http://schemas.microsoft.com/office/powerpoint/2010/main" val="8493009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9653"/>
            <a:ext cx="8915400" cy="7109639"/>
          </a:xfrm>
          <a:prstGeom prst="rect">
            <a:avLst/>
          </a:prstGeom>
        </p:spPr>
        <p:txBody>
          <a:bodyPr wrap="square">
            <a:spAutoFit/>
          </a:bodyPr>
          <a:lstStyle/>
          <a:p>
            <a:r>
              <a:rPr lang="en-US" sz="2400" dirty="0" smtClean="0"/>
              <a:t>Sector: telecommunication</a:t>
            </a:r>
          </a:p>
          <a:p>
            <a:r>
              <a:rPr lang="en-US" sz="2400" dirty="0" smtClean="0"/>
              <a:t>Code: TASC</a:t>
            </a:r>
          </a:p>
          <a:p>
            <a:r>
              <a:rPr lang="en-US" sz="2400" dirty="0" smtClean="0"/>
              <a:t>ISIN: IQ000A1J4EL6</a:t>
            </a:r>
          </a:p>
          <a:p>
            <a:r>
              <a:rPr lang="en-US" sz="2400" dirty="0" smtClean="0"/>
              <a:t>Address: Iraq- sulimaniya – salim Street – Asia Cell building/</a:t>
            </a:r>
          </a:p>
          <a:p>
            <a:r>
              <a:rPr lang="en-US" sz="2400" dirty="0" smtClean="0"/>
              <a:t>                Baghdad bravch/Al- mansour/ Hai- Al- Andlas /SEC(611) / </a:t>
            </a:r>
            <a:r>
              <a:rPr lang="en-US" sz="2400" dirty="0" err="1" smtClean="0"/>
              <a:t>st</a:t>
            </a:r>
            <a:r>
              <a:rPr lang="en-US" sz="2400" dirty="0" smtClean="0"/>
              <a:t> (11) buld(97)</a:t>
            </a:r>
          </a:p>
          <a:p>
            <a:r>
              <a:rPr lang="en-US" sz="2400" dirty="0" smtClean="0"/>
              <a:t>Phone:  (+964)7701195006</a:t>
            </a:r>
          </a:p>
          <a:p>
            <a:r>
              <a:rPr lang="en-US" sz="2400" dirty="0" smtClean="0"/>
              <a:t>Email: info@asiacell.com</a:t>
            </a:r>
          </a:p>
          <a:p>
            <a:r>
              <a:rPr lang="en-US" sz="2400" dirty="0" smtClean="0"/>
              <a:t>Website: www.asiacell.com</a:t>
            </a:r>
          </a:p>
          <a:p>
            <a:r>
              <a:rPr lang="en-US" sz="2400" dirty="0" smtClean="0"/>
              <a:t>Company activity: providing mobile communications services under the license qranted to it by the media and communications</a:t>
            </a:r>
          </a:p>
          <a:p>
            <a:r>
              <a:rPr lang="en-US" sz="2400" dirty="0" smtClean="0"/>
              <a:t>Establishing Date: 25/07/2007</a:t>
            </a:r>
          </a:p>
          <a:p>
            <a:r>
              <a:rPr lang="en-US" sz="2400" dirty="0" smtClean="0"/>
              <a:t>Establishing Capital: 1.000.000</a:t>
            </a:r>
          </a:p>
          <a:p>
            <a:r>
              <a:rPr lang="en-US" sz="2400" dirty="0" smtClean="0"/>
              <a:t>Listing date: 12/05/2007</a:t>
            </a:r>
          </a:p>
          <a:p>
            <a:r>
              <a:rPr lang="en-US" sz="2400" dirty="0" smtClean="0"/>
              <a:t>Capital at Listing: 270.000.00</a:t>
            </a:r>
          </a:p>
          <a:p>
            <a:r>
              <a:rPr lang="en-US" sz="2400" dirty="0" smtClean="0"/>
              <a:t>Executive Director: Amer Faez Al- sana’a</a:t>
            </a:r>
          </a:p>
          <a:p>
            <a:r>
              <a:rPr lang="en-US" sz="2400" dirty="0" smtClean="0"/>
              <a:t>Auditor: Aras Mohammed Saeed / Adel Alhasson &amp; co</a:t>
            </a:r>
          </a:p>
          <a:p>
            <a:r>
              <a:rPr lang="en-US" sz="2400" dirty="0" smtClean="0"/>
              <a:t>Participants Ratio: Private 100%</a:t>
            </a:r>
          </a:p>
          <a:p>
            <a:r>
              <a:rPr lang="en-US" sz="2400" dirty="0" smtClean="0"/>
              <a:t>Capital at 30/6/2018: 310.000.000</a:t>
            </a:r>
            <a:endParaRPr lang="en-US" sz="2400" dirty="0"/>
          </a:p>
        </p:txBody>
      </p:sp>
    </p:spTree>
    <p:extLst>
      <p:ext uri="{BB962C8B-B14F-4D97-AF65-F5344CB8AC3E}">
        <p14:creationId xmlns:p14="http://schemas.microsoft.com/office/powerpoint/2010/main" val="36245119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88512647"/>
              </p:ext>
            </p:extLst>
          </p:nvPr>
        </p:nvGraphicFramePr>
        <p:xfrm>
          <a:off x="304800" y="381002"/>
          <a:ext cx="8610600" cy="6172201"/>
        </p:xfrm>
        <a:graphic>
          <a:graphicData uri="http://schemas.openxmlformats.org/drawingml/2006/table">
            <a:tbl>
              <a:tblPr firstRow="1" firstCol="1" bandRow="1">
                <a:tableStyleId>{5C22544A-7EE6-4342-B048-85BDC9FD1C3A}</a:tableStyleId>
              </a:tblPr>
              <a:tblGrid>
                <a:gridCol w="2042350"/>
                <a:gridCol w="1373426"/>
                <a:gridCol w="1209754"/>
                <a:gridCol w="1209754"/>
                <a:gridCol w="1280915"/>
                <a:gridCol w="1494401"/>
              </a:tblGrid>
              <a:tr h="433136">
                <a:tc>
                  <a:txBody>
                    <a:bodyPr/>
                    <a:lstStyle/>
                    <a:p>
                      <a:pPr marL="0" marR="0" algn="ctr">
                        <a:lnSpc>
                          <a:spcPct val="115000"/>
                        </a:lnSpc>
                        <a:spcBef>
                          <a:spcPts val="0"/>
                        </a:spcBef>
                        <a:spcAft>
                          <a:spcPts val="0"/>
                        </a:spcAft>
                        <a:tabLst>
                          <a:tab pos="114300" algn="l"/>
                        </a:tabLst>
                      </a:pPr>
                      <a:r>
                        <a:rPr lang="en-US" sz="1200" dirty="0">
                          <a:effectLst/>
                        </a:rPr>
                        <a:t>Financial Ratio</a:t>
                      </a:r>
                      <a:endParaRPr lang="en-US" sz="1100" dirty="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200">
                          <a:effectLst/>
                        </a:rPr>
                        <a:t>2017</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200">
                          <a:effectLst/>
                        </a:rPr>
                        <a:t>2016</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200">
                          <a:effectLst/>
                        </a:rPr>
                        <a:t>2015</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200">
                          <a:effectLst/>
                        </a:rPr>
                        <a:t>2014</a:t>
                      </a:r>
                      <a:endParaRPr lang="en-US" sz="1100">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200" dirty="0">
                          <a:effectLst/>
                        </a:rPr>
                        <a:t>2013</a:t>
                      </a:r>
                      <a:endParaRPr lang="en-US" sz="1100" dirty="0">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Share Turnover  Ratio</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1.00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0.80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0.31</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0.26</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29.48</a:t>
                      </a:r>
                      <a:endParaRPr lang="en-US" sz="1600" b="1">
                        <a:solidFill>
                          <a:schemeClr val="bg1"/>
                        </a:solidFill>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Earing per share (ID)</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0.124</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0.095</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0.172</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1.277</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`2.150</a:t>
                      </a:r>
                      <a:endParaRPr lang="en-US" sz="1600" b="1">
                        <a:solidFill>
                          <a:schemeClr val="bg1"/>
                        </a:solidFill>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Ownership Rate (%)</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52.45</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58.06</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55.45</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52.05</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64.54</a:t>
                      </a:r>
                      <a:endParaRPr lang="en-US" sz="1600" b="1">
                        <a:solidFill>
                          <a:schemeClr val="bg1"/>
                        </a:solidFill>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Interest Repetition </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42.30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66.71</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41.63</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10.18</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8.60</a:t>
                      </a:r>
                      <a:endParaRPr lang="en-US" sz="1600" b="1">
                        <a:solidFill>
                          <a:schemeClr val="bg1"/>
                        </a:solidFill>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Trading Rate </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0.80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0.69</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0.48</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0.52</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0.95</a:t>
                      </a:r>
                      <a:endParaRPr lang="en-US" sz="1600" b="1">
                        <a:solidFill>
                          <a:schemeClr val="bg1"/>
                        </a:solidFill>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Book Value (ID)</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5.445</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6.321</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6.225</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6.949</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7.173</a:t>
                      </a:r>
                      <a:endParaRPr lang="en-US" sz="1600" b="1">
                        <a:solidFill>
                          <a:schemeClr val="bg1"/>
                        </a:solidFill>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Working Capital</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-293,483,.000,000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050" b="1" dirty="0">
                          <a:solidFill>
                            <a:schemeClr val="bg1"/>
                          </a:solidFill>
                          <a:effectLst/>
                        </a:rPr>
                        <a:t>-389.069,000,000</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050" b="1" dirty="0">
                          <a:solidFill>
                            <a:schemeClr val="bg1"/>
                          </a:solidFill>
                          <a:effectLst/>
                        </a:rPr>
                        <a:t>-710,666,000,000</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-679,592,000,000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-337,417,000,00</a:t>
                      </a:r>
                      <a:endParaRPr lang="en-US" sz="1600" b="1">
                        <a:solidFill>
                          <a:schemeClr val="bg1"/>
                        </a:solidFill>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Market Capitalization (million)</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1627500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1968500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2219600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3510156</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4995222</a:t>
                      </a:r>
                      <a:endParaRPr lang="en-US" sz="1600" b="1">
                        <a:solidFill>
                          <a:schemeClr val="bg1"/>
                        </a:solidFill>
                        <a:effectLst/>
                        <a:latin typeface="Calibri"/>
                        <a:ea typeface="Calibri"/>
                        <a:cs typeface="Arial"/>
                      </a:endParaRPr>
                    </a:p>
                  </a:txBody>
                  <a:tcPr marL="68580" marR="68580" marT="0" marB="0"/>
                </a:tc>
              </a:tr>
              <a:tr h="324853">
                <a:tc>
                  <a:txBody>
                    <a:bodyPr/>
                    <a:lstStyle/>
                    <a:p>
                      <a:pPr marL="0" marR="0" algn="just">
                        <a:lnSpc>
                          <a:spcPct val="115000"/>
                        </a:lnSpc>
                        <a:spcBef>
                          <a:spcPts val="0"/>
                        </a:spcBef>
                        <a:spcAft>
                          <a:spcPts val="0"/>
                        </a:spcAft>
                        <a:tabLst>
                          <a:tab pos="114300" algn="l"/>
                        </a:tabLst>
                      </a:pPr>
                      <a:r>
                        <a:rPr lang="en-US" sz="1050" b="1" dirty="0">
                          <a:solidFill>
                            <a:schemeClr val="bg1"/>
                          </a:solidFill>
                          <a:effectLst/>
                        </a:rPr>
                        <a:t>Profit Distributed (%) </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dirty="0">
                          <a:solidFill>
                            <a:schemeClr val="bg1"/>
                          </a:solidFill>
                          <a:effectLst/>
                        </a:rPr>
                        <a:t>75%</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25%</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tabLst>
                          <a:tab pos="114300" algn="l"/>
                        </a:tabLst>
                      </a:pPr>
                      <a:r>
                        <a:rPr lang="en-US" sz="1100" b="1">
                          <a:solidFill>
                            <a:schemeClr val="bg1"/>
                          </a:solidFill>
                          <a:effectLst/>
                        </a:rPr>
                        <a:t>150%</a:t>
                      </a:r>
                      <a:endParaRPr lang="en-US" sz="1600" b="1">
                        <a:solidFill>
                          <a:schemeClr val="bg1"/>
                        </a:solidFill>
                        <a:effectLst/>
                        <a:latin typeface="Calibri"/>
                        <a:ea typeface="Calibri"/>
                        <a:cs typeface="Arial"/>
                      </a:endParaRPr>
                    </a:p>
                  </a:txBody>
                  <a:tcPr marL="68580" marR="68580" marT="0" marB="0"/>
                </a:tc>
              </a:tr>
              <a:tr h="433136">
                <a:tc>
                  <a:txBody>
                    <a:bodyPr/>
                    <a:lstStyle/>
                    <a:p>
                      <a:pPr marL="0" marR="0" algn="ctr">
                        <a:lnSpc>
                          <a:spcPct val="115000"/>
                        </a:lnSpc>
                        <a:spcBef>
                          <a:spcPts val="0"/>
                        </a:spcBef>
                        <a:spcAft>
                          <a:spcPts val="0"/>
                        </a:spcAft>
                        <a:tabLst>
                          <a:tab pos="114300" algn="l"/>
                        </a:tabLst>
                      </a:pPr>
                      <a:r>
                        <a:rPr lang="en-US" sz="1600" b="1" dirty="0">
                          <a:solidFill>
                            <a:schemeClr val="bg1"/>
                          </a:solidFill>
                          <a:effectLst/>
                        </a:rPr>
                        <a:t>Trading Statement</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b="1">
                          <a:solidFill>
                            <a:schemeClr val="bg1"/>
                          </a:solidFill>
                          <a:effectLst/>
                        </a:rPr>
                        <a:t>2017</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b="1" dirty="0">
                          <a:solidFill>
                            <a:schemeClr val="bg1"/>
                          </a:solidFill>
                          <a:effectLst/>
                        </a:rPr>
                        <a:t>2016</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b="1">
                          <a:solidFill>
                            <a:schemeClr val="bg1"/>
                          </a:solidFill>
                          <a:effectLst/>
                        </a:rPr>
                        <a:t>2015</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b="1">
                          <a:solidFill>
                            <a:schemeClr val="bg1"/>
                          </a:solidFill>
                          <a:effectLst/>
                        </a:rPr>
                        <a:t>2014</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800" b="1">
                          <a:solidFill>
                            <a:schemeClr val="bg1"/>
                          </a:solidFill>
                          <a:effectLst/>
                        </a:rPr>
                        <a:t>2013</a:t>
                      </a:r>
                      <a:endParaRPr lang="en-US" sz="1600" b="1">
                        <a:solidFill>
                          <a:schemeClr val="bg1"/>
                        </a:solidFill>
                        <a:effectLst/>
                        <a:latin typeface="Calibri"/>
                        <a:ea typeface="Calibri"/>
                        <a:cs typeface="Arial"/>
                      </a:endParaRPr>
                    </a:p>
                  </a:txBody>
                  <a:tcPr marL="68580" marR="68580" marT="0" marB="0"/>
                </a:tc>
              </a:tr>
              <a:tr h="397042">
                <a:tc>
                  <a:txBody>
                    <a:bodyPr/>
                    <a:lstStyle/>
                    <a:p>
                      <a:pPr marL="0" marR="0">
                        <a:lnSpc>
                          <a:spcPct val="115000"/>
                        </a:lnSpc>
                        <a:spcBef>
                          <a:spcPts val="0"/>
                        </a:spcBef>
                        <a:spcAft>
                          <a:spcPts val="0"/>
                        </a:spcAft>
                        <a:tabLst>
                          <a:tab pos="114300" algn="l"/>
                        </a:tabLst>
                      </a:pPr>
                      <a:r>
                        <a:rPr lang="en-US" sz="1400" b="1" dirty="0">
                          <a:solidFill>
                            <a:schemeClr val="bg1"/>
                          </a:solidFill>
                          <a:effectLst/>
                        </a:rPr>
                        <a:t>No. of traded Shares</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3,108,716,991</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2,481,269,083</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948,563,835</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694,901,561</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79,593,248,901</a:t>
                      </a:r>
                      <a:endParaRPr lang="en-US" sz="1600" b="1">
                        <a:solidFill>
                          <a:schemeClr val="bg1"/>
                        </a:solidFill>
                        <a:effectLst/>
                        <a:latin typeface="Calibri"/>
                        <a:ea typeface="Calibri"/>
                        <a:cs typeface="Arial"/>
                      </a:endParaRPr>
                    </a:p>
                  </a:txBody>
                  <a:tcPr marL="68580" marR="68580" marT="0" marB="0"/>
                </a:tc>
              </a:tr>
              <a:tr h="397042">
                <a:tc>
                  <a:txBody>
                    <a:bodyPr/>
                    <a:lstStyle/>
                    <a:p>
                      <a:pPr marL="0" marR="0">
                        <a:lnSpc>
                          <a:spcPct val="115000"/>
                        </a:lnSpc>
                        <a:spcBef>
                          <a:spcPts val="0"/>
                        </a:spcBef>
                        <a:spcAft>
                          <a:spcPts val="0"/>
                        </a:spcAft>
                        <a:tabLst>
                          <a:tab pos="114300" algn="l"/>
                        </a:tabLst>
                      </a:pPr>
                      <a:r>
                        <a:rPr lang="en-US" sz="1400" b="1" dirty="0">
                          <a:solidFill>
                            <a:schemeClr val="bg1"/>
                          </a:solidFill>
                          <a:effectLst/>
                        </a:rPr>
                        <a:t>Trading Volume</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17,566,273,225</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13,746,878,735</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7,480,829,516</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10,971,189,359</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1.752,565,564,255</a:t>
                      </a:r>
                      <a:endParaRPr lang="en-US" sz="1600" b="1">
                        <a:solidFill>
                          <a:schemeClr val="bg1"/>
                        </a:solidFill>
                        <a:effectLst/>
                        <a:latin typeface="Calibri"/>
                        <a:ea typeface="Calibri"/>
                        <a:cs typeface="Arial"/>
                      </a:endParaRPr>
                    </a:p>
                  </a:txBody>
                  <a:tcPr marL="68580" marR="68580" marT="0" marB="0"/>
                </a:tc>
              </a:tr>
              <a:tr h="397042">
                <a:tc>
                  <a:txBody>
                    <a:bodyPr/>
                    <a:lstStyle/>
                    <a:p>
                      <a:pPr marL="0" marR="0">
                        <a:lnSpc>
                          <a:spcPct val="115000"/>
                        </a:lnSpc>
                        <a:spcBef>
                          <a:spcPts val="0"/>
                        </a:spcBef>
                        <a:spcAft>
                          <a:spcPts val="0"/>
                        </a:spcAft>
                        <a:tabLst>
                          <a:tab pos="114300" algn="l"/>
                        </a:tabLst>
                      </a:pPr>
                      <a:r>
                        <a:rPr lang="en-US" sz="1400" b="1" dirty="0">
                          <a:solidFill>
                            <a:schemeClr val="bg1"/>
                          </a:solidFill>
                          <a:effectLst/>
                        </a:rPr>
                        <a:t>Annual Closing Price</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5.250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6.350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7.160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13.000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18.500</a:t>
                      </a:r>
                      <a:endParaRPr lang="en-US" sz="1600" b="1">
                        <a:solidFill>
                          <a:schemeClr val="bg1"/>
                        </a:solidFill>
                        <a:effectLst/>
                        <a:latin typeface="Calibri"/>
                        <a:ea typeface="Calibri"/>
                        <a:cs typeface="Arial"/>
                      </a:endParaRPr>
                    </a:p>
                  </a:txBody>
                  <a:tcPr marL="68580" marR="68580" marT="0" marB="0"/>
                </a:tc>
              </a:tr>
              <a:tr h="397042">
                <a:tc>
                  <a:txBody>
                    <a:bodyPr/>
                    <a:lstStyle/>
                    <a:p>
                      <a:pPr marL="0" marR="0">
                        <a:lnSpc>
                          <a:spcPct val="115000"/>
                        </a:lnSpc>
                        <a:spcBef>
                          <a:spcPts val="0"/>
                        </a:spcBef>
                        <a:spcAft>
                          <a:spcPts val="0"/>
                        </a:spcAft>
                        <a:tabLst>
                          <a:tab pos="114300" algn="l"/>
                        </a:tabLst>
                      </a:pPr>
                      <a:r>
                        <a:rPr lang="en-US" sz="1400" b="1" dirty="0">
                          <a:solidFill>
                            <a:schemeClr val="bg1"/>
                          </a:solidFill>
                          <a:effectLst/>
                        </a:rPr>
                        <a:t>Annual Average price</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5.650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5.540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7.890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15.790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22.020</a:t>
                      </a:r>
                      <a:endParaRPr lang="en-US" sz="1600" b="1">
                        <a:solidFill>
                          <a:schemeClr val="bg1"/>
                        </a:solidFill>
                        <a:effectLst/>
                        <a:latin typeface="Calibri"/>
                        <a:ea typeface="Calibri"/>
                        <a:cs typeface="Arial"/>
                      </a:endParaRPr>
                    </a:p>
                  </a:txBody>
                  <a:tcPr marL="68580" marR="68580" marT="0" marB="0"/>
                </a:tc>
              </a:tr>
              <a:tr h="397042">
                <a:tc>
                  <a:txBody>
                    <a:bodyPr/>
                    <a:lstStyle/>
                    <a:p>
                      <a:pPr marL="0" marR="0">
                        <a:lnSpc>
                          <a:spcPct val="115000"/>
                        </a:lnSpc>
                        <a:spcBef>
                          <a:spcPts val="0"/>
                        </a:spcBef>
                        <a:spcAft>
                          <a:spcPts val="0"/>
                        </a:spcAft>
                        <a:tabLst>
                          <a:tab pos="114300" algn="l"/>
                        </a:tabLst>
                      </a:pPr>
                      <a:r>
                        <a:rPr lang="en-US" sz="1400" b="1" dirty="0">
                          <a:solidFill>
                            <a:schemeClr val="bg1"/>
                          </a:solidFill>
                          <a:effectLst/>
                        </a:rPr>
                        <a:t>Highest Price</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6.900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7.500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13.500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19.500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24.200</a:t>
                      </a:r>
                      <a:endParaRPr lang="en-US" sz="1600" b="1">
                        <a:solidFill>
                          <a:schemeClr val="bg1"/>
                        </a:solidFill>
                        <a:effectLst/>
                        <a:latin typeface="Calibri"/>
                        <a:ea typeface="Calibri"/>
                        <a:cs typeface="Arial"/>
                      </a:endParaRPr>
                    </a:p>
                  </a:txBody>
                  <a:tcPr marL="68580" marR="68580" marT="0" marB="0"/>
                </a:tc>
              </a:tr>
              <a:tr h="397042">
                <a:tc>
                  <a:txBody>
                    <a:bodyPr/>
                    <a:lstStyle/>
                    <a:p>
                      <a:pPr marL="0" marR="0">
                        <a:lnSpc>
                          <a:spcPct val="115000"/>
                        </a:lnSpc>
                        <a:spcBef>
                          <a:spcPts val="0"/>
                        </a:spcBef>
                        <a:spcAft>
                          <a:spcPts val="0"/>
                        </a:spcAft>
                        <a:tabLst>
                          <a:tab pos="114300" algn="l"/>
                        </a:tabLst>
                      </a:pPr>
                      <a:r>
                        <a:rPr lang="en-US" sz="1400" b="1" dirty="0">
                          <a:solidFill>
                            <a:schemeClr val="bg1"/>
                          </a:solidFill>
                          <a:effectLst/>
                        </a:rPr>
                        <a:t>Lowest Price</a:t>
                      </a:r>
                      <a:endParaRPr lang="en-US" sz="14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a:solidFill>
                            <a:schemeClr val="bg1"/>
                          </a:solidFill>
                          <a:effectLst/>
                        </a:rPr>
                        <a:t>4.800</a:t>
                      </a:r>
                      <a:endParaRPr lang="en-US" sz="1600" b="1">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3.450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5.100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11.250</a:t>
                      </a:r>
                      <a:endParaRPr lang="en-US" sz="1600" b="1" dirty="0">
                        <a:solidFill>
                          <a:schemeClr val="bg1"/>
                        </a:solidFill>
                        <a:effectLst/>
                        <a:latin typeface="Calibri"/>
                        <a:ea typeface="Calibri"/>
                        <a:cs typeface="Arial"/>
                      </a:endParaRPr>
                    </a:p>
                  </a:txBody>
                  <a:tcPr marL="68580" marR="68580" marT="0" marB="0"/>
                </a:tc>
                <a:tc>
                  <a:txBody>
                    <a:bodyPr/>
                    <a:lstStyle/>
                    <a:p>
                      <a:pPr marL="0" marR="0" algn="ctr">
                        <a:lnSpc>
                          <a:spcPct val="115000"/>
                        </a:lnSpc>
                        <a:spcBef>
                          <a:spcPts val="0"/>
                        </a:spcBef>
                        <a:spcAft>
                          <a:spcPts val="0"/>
                        </a:spcAft>
                      </a:pPr>
                      <a:r>
                        <a:rPr lang="en-US" sz="1100" b="1" dirty="0">
                          <a:solidFill>
                            <a:schemeClr val="bg1"/>
                          </a:solidFill>
                          <a:effectLst/>
                        </a:rPr>
                        <a:t>18.300</a:t>
                      </a:r>
                      <a:endParaRPr lang="en-US" sz="1600" b="1" dirty="0">
                        <a:solidFill>
                          <a:schemeClr val="bg1"/>
                        </a:solidFill>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8082703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311</TotalTime>
  <Words>1751</Words>
  <Application>Microsoft Office PowerPoint</Application>
  <PresentationFormat>On-screen Show (4:3)</PresentationFormat>
  <Paragraphs>268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Perspective</vt:lpstr>
      <vt:lpstr>The impact of Accounting Information Systems’ Quality on Accounting Information Quality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Accounting Information Systems’ Quality on Accounting Information Quality</dc:title>
  <dc:creator>AHMED</dc:creator>
  <cp:lastModifiedBy>AHMED</cp:lastModifiedBy>
  <cp:revision>34</cp:revision>
  <dcterms:created xsi:type="dcterms:W3CDTF">2019-01-29T14:38:43Z</dcterms:created>
  <dcterms:modified xsi:type="dcterms:W3CDTF">2019-03-08T08:26:12Z</dcterms:modified>
</cp:coreProperties>
</file>