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3"/>
  </p:notesMasterIdLst>
  <p:sldIdLst>
    <p:sldId id="261" r:id="rId3"/>
    <p:sldId id="271" r:id="rId4"/>
    <p:sldId id="262" r:id="rId5"/>
    <p:sldId id="282" r:id="rId6"/>
    <p:sldId id="263" r:id="rId7"/>
    <p:sldId id="273" r:id="rId8"/>
    <p:sldId id="279" r:id="rId9"/>
    <p:sldId id="278" r:id="rId10"/>
    <p:sldId id="281" r:id="rId11"/>
    <p:sldId id="272"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CCFF"/>
    <a:srgbClr val="99FF99"/>
    <a:srgbClr val="FF9999"/>
    <a:srgbClr val="CCFFFF"/>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5" autoAdjust="0"/>
    <p:restoredTop sz="94660"/>
  </p:normalViewPr>
  <p:slideViewPr>
    <p:cSldViewPr>
      <p:cViewPr varScale="1">
        <p:scale>
          <a:sx n="68" d="100"/>
          <a:sy n="68" d="100"/>
        </p:scale>
        <p:origin x="1446"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8"/>
    </mc:Choice>
    <mc:Fallback>
      <c:style val="38"/>
    </mc:Fallback>
  </mc:AlternateContent>
  <c:clrMapOvr bg1="lt1" tx1="dk1" bg2="lt2" tx2="dk2" accent1="accent1" accent2="accent2" accent3="accent3" accent4="accent4" accent5="accent5" accent6="accent6" hlink="hlink" folHlink="folHlink"/>
  <c:chart>
    <c:title>
      <c:tx>
        <c:rich>
          <a:bodyPr/>
          <a:lstStyle/>
          <a:p>
            <a:pPr>
              <a:defRPr/>
            </a:pPr>
            <a:r>
              <a:rPr lang="en-US" sz="1200">
                <a:latin typeface="Arial Narrow" pitchFamily="34" charset="0"/>
              </a:rPr>
              <a:t>Energy</a:t>
            </a:r>
            <a:r>
              <a:rPr lang="en-US" sz="1200" baseline="0">
                <a:latin typeface="Arial Narrow" pitchFamily="34" charset="0"/>
              </a:rPr>
              <a:t> requirment</a:t>
            </a:r>
            <a:endParaRPr lang="en-US" sz="1200">
              <a:latin typeface="Arial Narrow" pitchFamily="34" charset="0"/>
            </a:endParaRPr>
          </a:p>
        </c:rich>
      </c:tx>
      <c:overlay val="0"/>
    </c:title>
    <c:autoTitleDeleted val="0"/>
    <c:plotArea>
      <c:layout>
        <c:manualLayout>
          <c:layoutTarget val="inner"/>
          <c:xMode val="edge"/>
          <c:yMode val="edge"/>
          <c:x val="0.16366284896206157"/>
          <c:y val="0.17347023622047245"/>
          <c:w val="0.57709615843474116"/>
          <c:h val="0.61237837270341211"/>
        </c:manualLayout>
      </c:layout>
      <c:barChart>
        <c:barDir val="col"/>
        <c:grouping val="clustered"/>
        <c:varyColors val="0"/>
        <c:ser>
          <c:idx val="0"/>
          <c:order val="0"/>
          <c:tx>
            <c:strRef>
              <c:f>Sheet2!$M$32</c:f>
              <c:strCache>
                <c:ptCount val="1"/>
                <c:pt idx="0">
                  <c:v>Case 2 double glazing</c:v>
                </c:pt>
              </c:strCache>
            </c:strRef>
          </c:tx>
          <c:invertIfNegative val="0"/>
          <c:cat>
            <c:numRef>
              <c:f>Sheet2!$L$32:$L$43</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cat>
          <c:val>
            <c:numRef>
              <c:f>Sheet2!$M$33:$M$44</c:f>
              <c:numCache>
                <c:formatCode>General</c:formatCode>
                <c:ptCount val="12"/>
                <c:pt idx="0">
                  <c:v>2.4302760000000001</c:v>
                </c:pt>
                <c:pt idx="1">
                  <c:v>2.2692389999999998</c:v>
                </c:pt>
                <c:pt idx="2">
                  <c:v>2.974164</c:v>
                </c:pt>
                <c:pt idx="3">
                  <c:v>3.0679789999999998</c:v>
                </c:pt>
                <c:pt idx="4">
                  <c:v>3.1102120000000002</c:v>
                </c:pt>
                <c:pt idx="5">
                  <c:v>3.4271340000000001</c:v>
                </c:pt>
                <c:pt idx="6">
                  <c:v>2.98264</c:v>
                </c:pt>
                <c:pt idx="7">
                  <c:v>2.6662300000000001</c:v>
                </c:pt>
                <c:pt idx="8">
                  <c:v>2.6370140000000002</c:v>
                </c:pt>
                <c:pt idx="9">
                  <c:v>2.1371980000000002</c:v>
                </c:pt>
                <c:pt idx="10">
                  <c:v>2.1540149999999998</c:v>
                </c:pt>
                <c:pt idx="11">
                  <c:v>1.673724</c:v>
                </c:pt>
              </c:numCache>
            </c:numRef>
          </c:val>
          <c:extLst>
            <c:ext xmlns:c16="http://schemas.microsoft.com/office/drawing/2014/chart" uri="{C3380CC4-5D6E-409C-BE32-E72D297353CC}">
              <c16:uniqueId val="{00000000-4E3A-46B0-8A27-22FD370C24C3}"/>
            </c:ext>
          </c:extLst>
        </c:ser>
        <c:ser>
          <c:idx val="1"/>
          <c:order val="1"/>
          <c:tx>
            <c:strRef>
              <c:f>Sheet2!$N$32</c:f>
              <c:strCache>
                <c:ptCount val="1"/>
                <c:pt idx="0">
                  <c:v>Case 2 shading  </c:v>
                </c:pt>
              </c:strCache>
            </c:strRef>
          </c:tx>
          <c:invertIfNegative val="0"/>
          <c:cat>
            <c:numRef>
              <c:f>Sheet2!$L$32:$L$43</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cat>
          <c:val>
            <c:numRef>
              <c:f>Sheet2!$N$33:$N$44</c:f>
              <c:numCache>
                <c:formatCode>General</c:formatCode>
                <c:ptCount val="12"/>
                <c:pt idx="0">
                  <c:v>2.1497389999999998</c:v>
                </c:pt>
                <c:pt idx="1">
                  <c:v>1.8256950000000001</c:v>
                </c:pt>
                <c:pt idx="2">
                  <c:v>2.7829769999999998</c:v>
                </c:pt>
                <c:pt idx="3">
                  <c:v>2.6338849999999998</c:v>
                </c:pt>
                <c:pt idx="4">
                  <c:v>2.6244679999999998</c:v>
                </c:pt>
                <c:pt idx="5">
                  <c:v>3.3926210000000001</c:v>
                </c:pt>
                <c:pt idx="6">
                  <c:v>2.549566</c:v>
                </c:pt>
                <c:pt idx="7">
                  <c:v>2.310368</c:v>
                </c:pt>
                <c:pt idx="8">
                  <c:v>2.2930820000000001</c:v>
                </c:pt>
                <c:pt idx="9">
                  <c:v>1.975835</c:v>
                </c:pt>
                <c:pt idx="10">
                  <c:v>1.648396</c:v>
                </c:pt>
                <c:pt idx="11">
                  <c:v>1.157389</c:v>
                </c:pt>
              </c:numCache>
            </c:numRef>
          </c:val>
          <c:extLst>
            <c:ext xmlns:c16="http://schemas.microsoft.com/office/drawing/2014/chart" uri="{C3380CC4-5D6E-409C-BE32-E72D297353CC}">
              <c16:uniqueId val="{00000001-4E3A-46B0-8A27-22FD370C24C3}"/>
            </c:ext>
          </c:extLst>
        </c:ser>
        <c:dLbls>
          <c:showLegendKey val="0"/>
          <c:showVal val="0"/>
          <c:showCatName val="0"/>
          <c:showSerName val="0"/>
          <c:showPercent val="0"/>
          <c:showBubbleSize val="0"/>
        </c:dLbls>
        <c:gapWidth val="150"/>
        <c:axId val="4390272"/>
        <c:axId val="34989568"/>
      </c:barChart>
      <c:catAx>
        <c:axId val="4390272"/>
        <c:scaling>
          <c:orientation val="minMax"/>
        </c:scaling>
        <c:delete val="0"/>
        <c:axPos val="b"/>
        <c:title>
          <c:tx>
            <c:rich>
              <a:bodyPr/>
              <a:lstStyle/>
              <a:p>
                <a:pPr>
                  <a:defRPr/>
                </a:pPr>
                <a:r>
                  <a:rPr lang="en-US"/>
                  <a:t>Month</a:t>
                </a:r>
              </a:p>
            </c:rich>
          </c:tx>
          <c:overlay val="0"/>
        </c:title>
        <c:numFmt formatCode="General" sourceLinked="1"/>
        <c:majorTickMark val="out"/>
        <c:minorTickMark val="none"/>
        <c:tickLblPos val="nextTo"/>
        <c:crossAx val="34989568"/>
        <c:crosses val="autoZero"/>
        <c:auto val="1"/>
        <c:lblAlgn val="ctr"/>
        <c:lblOffset val="100"/>
        <c:noMultiLvlLbl val="0"/>
      </c:catAx>
      <c:valAx>
        <c:axId val="34989568"/>
        <c:scaling>
          <c:orientation val="minMax"/>
        </c:scaling>
        <c:delete val="0"/>
        <c:axPos val="l"/>
        <c:majorGridlines/>
        <c:title>
          <c:tx>
            <c:rich>
              <a:bodyPr rot="-5400000" vert="horz"/>
              <a:lstStyle/>
              <a:p>
                <a:pPr>
                  <a:defRPr/>
                </a:pPr>
                <a:r>
                  <a:rPr lang="en-US"/>
                  <a:t>MW/h</a:t>
                </a:r>
              </a:p>
            </c:rich>
          </c:tx>
          <c:overlay val="0"/>
        </c:title>
        <c:numFmt formatCode="General" sourceLinked="1"/>
        <c:majorTickMark val="out"/>
        <c:minorTickMark val="none"/>
        <c:tickLblPos val="nextTo"/>
        <c:crossAx val="4390272"/>
        <c:crosses val="autoZero"/>
        <c:crossBetween val="between"/>
      </c:valAx>
    </c:plotArea>
    <c:plotVisOnly val="1"/>
    <c:dispBlanksAs val="gap"/>
    <c:showDLblsOverMax val="0"/>
  </c:chart>
  <c:spPr>
    <a:ln>
      <a:solidFill>
        <a:srgbClr val="4F81BD"/>
      </a:solidFill>
    </a:ln>
    <a:effectLst>
      <a:innerShdw blurRad="63500" dist="50800" dir="13500000">
        <a:prstClr val="black">
          <a:alpha val="50000"/>
        </a:prstClr>
      </a:innerShdw>
    </a:effectLst>
  </c:spPr>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0.675</cdr:x>
      <cdr:y>0.188</cdr:y>
    </cdr:from>
    <cdr:to>
      <cdr:x>0.73182</cdr:x>
      <cdr:y>0.536</cdr:y>
    </cdr:to>
    <cdr:cxnSp macro="">
      <cdr:nvCxnSpPr>
        <cdr:cNvPr id="4" name="Straight Arrow Connector 3">
          <a:extLst xmlns:a="http://schemas.openxmlformats.org/drawingml/2006/main">
            <a:ext uri="{FF2B5EF4-FFF2-40B4-BE49-F238E27FC236}">
              <a16:creationId xmlns:a16="http://schemas.microsoft.com/office/drawing/2014/main" id="{950A48D0-DA19-4201-A7A5-23B4A00E668E}"/>
            </a:ext>
          </a:extLst>
        </cdr:cNvPr>
        <cdr:cNvCxnSpPr/>
      </cdr:nvCxnSpPr>
      <cdr:spPr>
        <a:xfrm xmlns:a="http://schemas.openxmlformats.org/drawingml/2006/main" flipH="1">
          <a:off x="2828925" y="447675"/>
          <a:ext cx="238125" cy="828675"/>
        </a:xfrm>
        <a:prstGeom xmlns:a="http://schemas.openxmlformats.org/drawingml/2006/main" prst="straightConnector1">
          <a:avLst/>
        </a:prstGeom>
        <a:ln xmlns:a="http://schemas.openxmlformats.org/drawingml/2006/main">
          <a:tailEnd type="arrow"/>
        </a:ln>
      </cdr:spPr>
      <cdr:style>
        <a:lnRef xmlns:a="http://schemas.openxmlformats.org/drawingml/2006/main" idx="2">
          <a:schemeClr val="accent2"/>
        </a:lnRef>
        <a:fillRef xmlns:a="http://schemas.openxmlformats.org/drawingml/2006/main" idx="0">
          <a:schemeClr val="accent2"/>
        </a:fillRef>
        <a:effectRef xmlns:a="http://schemas.openxmlformats.org/drawingml/2006/main" idx="1">
          <a:schemeClr val="accent2"/>
        </a:effectRef>
        <a:fontRef xmlns:a="http://schemas.openxmlformats.org/drawingml/2006/main" idx="minor">
          <a:schemeClr val="tx1"/>
        </a:fontRef>
      </cdr:style>
    </cdr:cxnSp>
  </cdr:relSizeAnchor>
  <cdr:relSizeAnchor xmlns:cdr="http://schemas.openxmlformats.org/drawingml/2006/chartDrawing">
    <cdr:from>
      <cdr:x>0.38712</cdr:x>
      <cdr:y>0.168</cdr:y>
    </cdr:from>
    <cdr:to>
      <cdr:x>0.41818</cdr:x>
      <cdr:y>0.38933</cdr:y>
    </cdr:to>
    <cdr:cxnSp macro="">
      <cdr:nvCxnSpPr>
        <cdr:cNvPr id="5" name="Straight Arrow Connector 4">
          <a:extLst xmlns:a="http://schemas.openxmlformats.org/drawingml/2006/main">
            <a:ext uri="{FF2B5EF4-FFF2-40B4-BE49-F238E27FC236}">
              <a16:creationId xmlns:a16="http://schemas.microsoft.com/office/drawing/2014/main" id="{F624847E-16DC-4FE2-BD2A-A087F2D980A6}"/>
            </a:ext>
          </a:extLst>
        </cdr:cNvPr>
        <cdr:cNvCxnSpPr/>
      </cdr:nvCxnSpPr>
      <cdr:spPr>
        <a:xfrm xmlns:a="http://schemas.openxmlformats.org/drawingml/2006/main" flipH="1">
          <a:off x="1622426" y="400050"/>
          <a:ext cx="130174" cy="527050"/>
        </a:xfrm>
        <a:prstGeom xmlns:a="http://schemas.openxmlformats.org/drawingml/2006/main" prst="straightConnector1">
          <a:avLst/>
        </a:prstGeom>
        <a:ln xmlns:a="http://schemas.openxmlformats.org/drawingml/2006/main">
          <a:tailEnd type="arrow"/>
        </a:ln>
      </cdr:spPr>
      <cdr:style>
        <a:lnRef xmlns:a="http://schemas.openxmlformats.org/drawingml/2006/main" idx="2">
          <a:schemeClr val="accent2"/>
        </a:lnRef>
        <a:fillRef xmlns:a="http://schemas.openxmlformats.org/drawingml/2006/main" idx="0">
          <a:schemeClr val="accent2"/>
        </a:fillRef>
        <a:effectRef xmlns:a="http://schemas.openxmlformats.org/drawingml/2006/main" idx="1">
          <a:schemeClr val="accent2"/>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B4573F-656F-4A8B-97A6-59431ED4F746}" type="datetimeFigureOut">
              <a:rPr lang="en-US" smtClean="0"/>
              <a:t>5/9/2018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9A5A3B-1CCB-499F-AD26-3C26BC11D0A2}" type="slidenum">
              <a:rPr lang="en-US" smtClean="0"/>
              <a:t>‹#›</a:t>
            </a:fld>
            <a:endParaRPr lang="en-US" dirty="0"/>
          </a:p>
        </p:txBody>
      </p:sp>
    </p:spTree>
    <p:extLst>
      <p:ext uri="{BB962C8B-B14F-4D97-AF65-F5344CB8AC3E}">
        <p14:creationId xmlns:p14="http://schemas.microsoft.com/office/powerpoint/2010/main" val="2542887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48" charset="-128"/>
              </a:defRPr>
            </a:lvl1pPr>
            <a:lvl2pPr marL="742950" indent="-285750">
              <a:defRPr sz="2400">
                <a:solidFill>
                  <a:schemeClr val="tx1"/>
                </a:solidFill>
                <a:latin typeface="Arial" charset="0"/>
                <a:ea typeface="ＭＳ Ｐゴシック" pitchFamily="48" charset="-128"/>
              </a:defRPr>
            </a:lvl2pPr>
            <a:lvl3pPr marL="1143000" indent="-228600">
              <a:defRPr sz="2400">
                <a:solidFill>
                  <a:schemeClr val="tx1"/>
                </a:solidFill>
                <a:latin typeface="Arial" charset="0"/>
                <a:ea typeface="ＭＳ Ｐゴシック" pitchFamily="48" charset="-128"/>
              </a:defRPr>
            </a:lvl3pPr>
            <a:lvl4pPr marL="1600200" indent="-228600">
              <a:defRPr sz="2400">
                <a:solidFill>
                  <a:schemeClr val="tx1"/>
                </a:solidFill>
                <a:latin typeface="Arial" charset="0"/>
                <a:ea typeface="ＭＳ Ｐゴシック" pitchFamily="48" charset="-128"/>
              </a:defRPr>
            </a:lvl4pPr>
            <a:lvl5pPr marL="2057400" indent="-228600">
              <a:defRPr sz="2400">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48" charset="-128"/>
              </a:defRPr>
            </a:lvl9pPr>
          </a:lstStyle>
          <a:p>
            <a:fld id="{2BB8D117-50A7-48F1-A789-BBC1CD47FFC1}" type="slidenum">
              <a:rPr lang="en-US" altLang="en-US" sz="1200" smtClean="0">
                <a:solidFill>
                  <a:prstClr val="black"/>
                </a:solidFill>
              </a:rPr>
              <a:pPr/>
              <a:t>1</a:t>
            </a:fld>
            <a:endParaRPr lang="en-US" altLang="en-US" sz="1200" dirty="0">
              <a:solidFill>
                <a:prstClr val="black"/>
              </a:solidFill>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48" charset="-128"/>
              </a:defRPr>
            </a:lvl1pPr>
            <a:lvl2pPr marL="742950" indent="-285750">
              <a:defRPr sz="2400">
                <a:solidFill>
                  <a:schemeClr val="tx1"/>
                </a:solidFill>
                <a:latin typeface="Arial" charset="0"/>
                <a:ea typeface="ＭＳ Ｐゴシック" pitchFamily="48" charset="-128"/>
              </a:defRPr>
            </a:lvl2pPr>
            <a:lvl3pPr marL="1143000" indent="-228600">
              <a:defRPr sz="2400">
                <a:solidFill>
                  <a:schemeClr val="tx1"/>
                </a:solidFill>
                <a:latin typeface="Arial" charset="0"/>
                <a:ea typeface="ＭＳ Ｐゴシック" pitchFamily="48" charset="-128"/>
              </a:defRPr>
            </a:lvl3pPr>
            <a:lvl4pPr marL="1600200" indent="-228600">
              <a:defRPr sz="2400">
                <a:solidFill>
                  <a:schemeClr val="tx1"/>
                </a:solidFill>
                <a:latin typeface="Arial" charset="0"/>
                <a:ea typeface="ＭＳ Ｐゴシック" pitchFamily="48" charset="-128"/>
              </a:defRPr>
            </a:lvl4pPr>
            <a:lvl5pPr marL="2057400" indent="-228600">
              <a:defRPr sz="2400">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48" charset="-128"/>
              </a:defRPr>
            </a:lvl9pPr>
          </a:lstStyle>
          <a:p>
            <a:fld id="{2BB8D117-50A7-48F1-A789-BBC1CD47FFC1}" type="slidenum">
              <a:rPr lang="en-US" altLang="en-US" sz="1200" smtClean="0">
                <a:solidFill>
                  <a:prstClr val="black"/>
                </a:solidFill>
              </a:rPr>
              <a:pPr/>
              <a:t>2</a:t>
            </a:fld>
            <a:endParaRPr lang="en-US" altLang="en-US" sz="1200" dirty="0">
              <a:solidFill>
                <a:prstClr val="black"/>
              </a:solidFill>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4AE9BB4-43CE-47B2-B8D8-94BBE264BFF1}" type="datetime1">
              <a:rPr lang="en-US" smtClean="0"/>
              <a:t>5/9/2018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9FCBE4-1961-485C-BDBE-ADB275C428BC}" type="slidenum">
              <a:rPr lang="en-US" smtClean="0"/>
              <a:t>‹#›</a:t>
            </a:fld>
            <a:endParaRPr lang="en-US" dirty="0"/>
          </a:p>
        </p:txBody>
      </p:sp>
    </p:spTree>
    <p:extLst>
      <p:ext uri="{BB962C8B-B14F-4D97-AF65-F5344CB8AC3E}">
        <p14:creationId xmlns:p14="http://schemas.microsoft.com/office/powerpoint/2010/main" val="1484694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037274-E1AB-489B-A050-C7BF13C4C9CB}" type="datetime1">
              <a:rPr lang="en-US" smtClean="0"/>
              <a:t>5/9/2018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9FCBE4-1961-485C-BDBE-ADB275C428BC}" type="slidenum">
              <a:rPr lang="en-US" smtClean="0"/>
              <a:t>‹#›</a:t>
            </a:fld>
            <a:endParaRPr lang="en-US" dirty="0"/>
          </a:p>
        </p:txBody>
      </p:sp>
    </p:spTree>
    <p:extLst>
      <p:ext uri="{BB962C8B-B14F-4D97-AF65-F5344CB8AC3E}">
        <p14:creationId xmlns:p14="http://schemas.microsoft.com/office/powerpoint/2010/main" val="293299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636C16-0951-4FCC-8D0B-8C0A4269D4B4}" type="datetime1">
              <a:rPr lang="en-US" smtClean="0"/>
              <a:t>5/9/2018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9FCBE4-1961-485C-BDBE-ADB275C428BC}" type="slidenum">
              <a:rPr lang="en-US" smtClean="0"/>
              <a:t>‹#›</a:t>
            </a:fld>
            <a:endParaRPr lang="en-US" dirty="0"/>
          </a:p>
        </p:txBody>
      </p:sp>
    </p:spTree>
    <p:extLst>
      <p:ext uri="{BB962C8B-B14F-4D97-AF65-F5344CB8AC3E}">
        <p14:creationId xmlns:p14="http://schemas.microsoft.com/office/powerpoint/2010/main" val="33314497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4AE9BB4-43CE-47B2-B8D8-94BBE264BFF1}" type="datetime1">
              <a:rPr lang="en-US" smtClean="0">
                <a:solidFill>
                  <a:prstClr val="black">
                    <a:tint val="75000"/>
                  </a:prstClr>
                </a:solidFill>
              </a:rPr>
              <a:pPr/>
              <a:t>5/9/2018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79FCBE4-1961-485C-BDBE-ADB275C428B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69506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A6FF68-DD07-46E1-B7C6-A31EC6A3117C}" type="datetime1">
              <a:rPr lang="en-US" smtClean="0">
                <a:solidFill>
                  <a:prstClr val="black">
                    <a:tint val="75000"/>
                  </a:prstClr>
                </a:solidFill>
              </a:rPr>
              <a:pPr/>
              <a:t>5/9/2018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79FCBE4-1961-485C-BDBE-ADB275C428B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47385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8E5C10-9B29-42BB-9028-3C262C8770FB}" type="datetime1">
              <a:rPr lang="en-US" smtClean="0">
                <a:solidFill>
                  <a:prstClr val="black">
                    <a:tint val="75000"/>
                  </a:prstClr>
                </a:solidFill>
              </a:rPr>
              <a:pPr/>
              <a:t>5/9/2018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79FCBE4-1961-485C-BDBE-ADB275C428B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65788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F5CFD65-7193-409F-8D47-D0EF12BDA558}" type="datetime1">
              <a:rPr lang="en-US" smtClean="0">
                <a:solidFill>
                  <a:prstClr val="black">
                    <a:tint val="75000"/>
                  </a:prstClr>
                </a:solidFill>
              </a:rPr>
              <a:pPr/>
              <a:t>5/9/2018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79FCBE4-1961-485C-BDBE-ADB275C428B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17845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5EC183-8EE1-4D1D-ADE7-157F7D03910C}" type="datetime1">
              <a:rPr lang="en-US" smtClean="0">
                <a:solidFill>
                  <a:prstClr val="black">
                    <a:tint val="75000"/>
                  </a:prstClr>
                </a:solidFill>
              </a:rPr>
              <a:pPr/>
              <a:t>5/9/2018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79FCBE4-1961-485C-BDBE-ADB275C428B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0573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CB543D1-6E74-491A-AFB8-BB6CF0207619}" type="datetime1">
              <a:rPr lang="en-US" smtClean="0">
                <a:solidFill>
                  <a:prstClr val="black">
                    <a:tint val="75000"/>
                  </a:prstClr>
                </a:solidFill>
              </a:rPr>
              <a:pPr/>
              <a:t>5/9/2018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79FCBE4-1961-485C-BDBE-ADB275C428B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87014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1DAEBE-15A7-44D3-A37D-51D42F4A6571}" type="datetime1">
              <a:rPr lang="en-US" smtClean="0">
                <a:solidFill>
                  <a:prstClr val="black">
                    <a:tint val="75000"/>
                  </a:prstClr>
                </a:solidFill>
              </a:rPr>
              <a:pPr/>
              <a:t>5/9/2018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79FCBE4-1961-485C-BDBE-ADB275C428B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31142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7A511C-E031-47A4-88F8-5374CA484D89}" type="datetime1">
              <a:rPr lang="en-US" smtClean="0">
                <a:solidFill>
                  <a:prstClr val="black">
                    <a:tint val="75000"/>
                  </a:prstClr>
                </a:solidFill>
              </a:rPr>
              <a:pPr/>
              <a:t>5/9/2018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79FCBE4-1961-485C-BDBE-ADB275C428B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437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A6FF68-DD07-46E1-B7C6-A31EC6A3117C}" type="datetime1">
              <a:rPr lang="en-US" smtClean="0"/>
              <a:t>5/9/2018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9FCBE4-1961-485C-BDBE-ADB275C428BC}" type="slidenum">
              <a:rPr lang="en-US" smtClean="0"/>
              <a:t>‹#›</a:t>
            </a:fld>
            <a:endParaRPr lang="en-US" dirty="0"/>
          </a:p>
        </p:txBody>
      </p:sp>
    </p:spTree>
    <p:extLst>
      <p:ext uri="{BB962C8B-B14F-4D97-AF65-F5344CB8AC3E}">
        <p14:creationId xmlns:p14="http://schemas.microsoft.com/office/powerpoint/2010/main" val="23703751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4F33B40-08D5-4E67-8E75-A2A4049A69D4}" type="datetime1">
              <a:rPr lang="en-US" smtClean="0">
                <a:solidFill>
                  <a:prstClr val="black">
                    <a:tint val="75000"/>
                  </a:prstClr>
                </a:solidFill>
              </a:rPr>
              <a:pPr/>
              <a:t>5/9/2018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79FCBE4-1961-485C-BDBE-ADB275C428B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56158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037274-E1AB-489B-A050-C7BF13C4C9CB}" type="datetime1">
              <a:rPr lang="en-US" smtClean="0">
                <a:solidFill>
                  <a:prstClr val="black">
                    <a:tint val="75000"/>
                  </a:prstClr>
                </a:solidFill>
              </a:rPr>
              <a:pPr/>
              <a:t>5/9/2018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79FCBE4-1961-485C-BDBE-ADB275C428B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64225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636C16-0951-4FCC-8D0B-8C0A4269D4B4}" type="datetime1">
              <a:rPr lang="en-US" smtClean="0">
                <a:solidFill>
                  <a:prstClr val="black">
                    <a:tint val="75000"/>
                  </a:prstClr>
                </a:solidFill>
              </a:rPr>
              <a:pPr/>
              <a:t>5/9/2018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79FCBE4-1961-485C-BDBE-ADB275C428B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8503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8E5C10-9B29-42BB-9028-3C262C8770FB}" type="datetime1">
              <a:rPr lang="en-US" smtClean="0"/>
              <a:t>5/9/2018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9FCBE4-1961-485C-BDBE-ADB275C428BC}" type="slidenum">
              <a:rPr lang="en-US" smtClean="0"/>
              <a:t>‹#›</a:t>
            </a:fld>
            <a:endParaRPr lang="en-US" dirty="0"/>
          </a:p>
        </p:txBody>
      </p:sp>
    </p:spTree>
    <p:extLst>
      <p:ext uri="{BB962C8B-B14F-4D97-AF65-F5344CB8AC3E}">
        <p14:creationId xmlns:p14="http://schemas.microsoft.com/office/powerpoint/2010/main" val="190959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F5CFD65-7193-409F-8D47-D0EF12BDA558}" type="datetime1">
              <a:rPr lang="en-US" smtClean="0"/>
              <a:t>5/9/2018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9FCBE4-1961-485C-BDBE-ADB275C428BC}" type="slidenum">
              <a:rPr lang="en-US" smtClean="0"/>
              <a:t>‹#›</a:t>
            </a:fld>
            <a:endParaRPr lang="en-US" dirty="0"/>
          </a:p>
        </p:txBody>
      </p:sp>
    </p:spTree>
    <p:extLst>
      <p:ext uri="{BB962C8B-B14F-4D97-AF65-F5344CB8AC3E}">
        <p14:creationId xmlns:p14="http://schemas.microsoft.com/office/powerpoint/2010/main" val="3428285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5EC183-8EE1-4D1D-ADE7-157F7D03910C}" type="datetime1">
              <a:rPr lang="en-US" smtClean="0"/>
              <a:t>5/9/2018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79FCBE4-1961-485C-BDBE-ADB275C428BC}" type="slidenum">
              <a:rPr lang="en-US" smtClean="0"/>
              <a:t>‹#›</a:t>
            </a:fld>
            <a:endParaRPr lang="en-US" dirty="0"/>
          </a:p>
        </p:txBody>
      </p:sp>
    </p:spTree>
    <p:extLst>
      <p:ext uri="{BB962C8B-B14F-4D97-AF65-F5344CB8AC3E}">
        <p14:creationId xmlns:p14="http://schemas.microsoft.com/office/powerpoint/2010/main" val="3863557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CB543D1-6E74-491A-AFB8-BB6CF0207619}" type="datetime1">
              <a:rPr lang="en-US" smtClean="0"/>
              <a:t>5/9/2018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79FCBE4-1961-485C-BDBE-ADB275C428BC}" type="slidenum">
              <a:rPr lang="en-US" smtClean="0"/>
              <a:t>‹#›</a:t>
            </a:fld>
            <a:endParaRPr lang="en-US" dirty="0"/>
          </a:p>
        </p:txBody>
      </p:sp>
    </p:spTree>
    <p:extLst>
      <p:ext uri="{BB962C8B-B14F-4D97-AF65-F5344CB8AC3E}">
        <p14:creationId xmlns:p14="http://schemas.microsoft.com/office/powerpoint/2010/main" val="1172771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1DAEBE-15A7-44D3-A37D-51D42F4A6571}" type="datetime1">
              <a:rPr lang="en-US" smtClean="0"/>
              <a:t>5/9/2018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79FCBE4-1961-485C-BDBE-ADB275C428BC}" type="slidenum">
              <a:rPr lang="en-US" smtClean="0"/>
              <a:t>‹#›</a:t>
            </a:fld>
            <a:endParaRPr lang="en-US" dirty="0"/>
          </a:p>
        </p:txBody>
      </p:sp>
    </p:spTree>
    <p:extLst>
      <p:ext uri="{BB962C8B-B14F-4D97-AF65-F5344CB8AC3E}">
        <p14:creationId xmlns:p14="http://schemas.microsoft.com/office/powerpoint/2010/main" val="3259005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7A511C-E031-47A4-88F8-5374CA484D89}" type="datetime1">
              <a:rPr lang="en-US" smtClean="0"/>
              <a:t>5/9/2018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9FCBE4-1961-485C-BDBE-ADB275C428BC}" type="slidenum">
              <a:rPr lang="en-US" smtClean="0"/>
              <a:t>‹#›</a:t>
            </a:fld>
            <a:endParaRPr lang="en-US" dirty="0"/>
          </a:p>
        </p:txBody>
      </p:sp>
    </p:spTree>
    <p:extLst>
      <p:ext uri="{BB962C8B-B14F-4D97-AF65-F5344CB8AC3E}">
        <p14:creationId xmlns:p14="http://schemas.microsoft.com/office/powerpoint/2010/main" val="2899600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4F33B40-08D5-4E67-8E75-A2A4049A69D4}" type="datetime1">
              <a:rPr lang="en-US" smtClean="0"/>
              <a:t>5/9/2018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9FCBE4-1961-485C-BDBE-ADB275C428BC}" type="slidenum">
              <a:rPr lang="en-US" smtClean="0"/>
              <a:t>‹#›</a:t>
            </a:fld>
            <a:endParaRPr lang="en-US" dirty="0"/>
          </a:p>
        </p:txBody>
      </p:sp>
    </p:spTree>
    <p:extLst>
      <p:ext uri="{BB962C8B-B14F-4D97-AF65-F5344CB8AC3E}">
        <p14:creationId xmlns:p14="http://schemas.microsoft.com/office/powerpoint/2010/main" val="2523622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ECE405-55B4-423B-BBF5-02307BE252C8}" type="datetime1">
              <a:rPr lang="en-US" smtClean="0"/>
              <a:t>5/9/2018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9FCBE4-1961-485C-BDBE-ADB275C428BC}" type="slidenum">
              <a:rPr lang="en-US" smtClean="0"/>
              <a:t>‹#›</a:t>
            </a:fld>
            <a:endParaRPr lang="en-US" dirty="0"/>
          </a:p>
        </p:txBody>
      </p:sp>
    </p:spTree>
    <p:extLst>
      <p:ext uri="{BB962C8B-B14F-4D97-AF65-F5344CB8AC3E}">
        <p14:creationId xmlns:p14="http://schemas.microsoft.com/office/powerpoint/2010/main" val="7745218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E48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ECE405-55B4-423B-BBF5-02307BE252C8}" type="datetime1">
              <a:rPr lang="en-US" smtClean="0">
                <a:solidFill>
                  <a:prstClr val="black">
                    <a:tint val="75000"/>
                  </a:prstClr>
                </a:solidFill>
              </a:rPr>
              <a:pPr/>
              <a:t>5/9/2018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9FCBE4-1961-485C-BDBE-ADB275C428B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79784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jpe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20"/>
          <p:cNvPicPr>
            <a:picLocks noChangeAspect="1" noChangeArrowheads="1"/>
          </p:cNvPicPr>
          <p:nvPr/>
        </p:nvPicPr>
        <p:blipFill>
          <a:blip r:embed="rId3">
            <a:duotone>
              <a:prstClr val="black"/>
              <a:srgbClr val="E1FF71">
                <a:tint val="45000"/>
                <a:satMod val="400000"/>
              </a:srgbClr>
            </a:duotone>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4523254" y="1153142"/>
            <a:ext cx="4456113" cy="419258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p:spPr>
      </p:pic>
      <p:sp>
        <p:nvSpPr>
          <p:cNvPr id="3" name="Rectangle 2"/>
          <p:cNvSpPr/>
          <p:nvPr/>
        </p:nvSpPr>
        <p:spPr bwMode="auto">
          <a:xfrm>
            <a:off x="-33339" y="0"/>
            <a:ext cx="9181386" cy="6461279"/>
          </a:xfrm>
          <a:prstGeom prst="rect">
            <a:avLst/>
          </a:prstGeom>
          <a:ln w="9525" cap="flat" cmpd="sng" algn="ctr">
            <a:noFill/>
            <a:prstDash val="solid"/>
            <a:round/>
            <a:headEnd type="none" w="med" len="med"/>
            <a:tailEnd type="none" w="med" len="med"/>
          </a:ln>
          <a:effectLst/>
        </p:spPr>
        <p:style>
          <a:lnRef idx="0">
            <a:scrgbClr r="0" g="0" b="0"/>
          </a:lnRef>
          <a:fillRef idx="1003">
            <a:schemeClr val="lt1"/>
          </a:fillRef>
          <a:effectRef idx="0">
            <a:scrgbClr r="0" g="0" b="0"/>
          </a:effectRef>
          <a:fontRef idx="major"/>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dirty="0">
              <a:solidFill>
                <a:srgbClr val="000000"/>
              </a:solidFill>
              <a:latin typeface="Arial" charset="0"/>
              <a:ea typeface="ＭＳ Ｐゴシック" pitchFamily="48" charset="-128"/>
            </a:endParaRPr>
          </a:p>
        </p:txBody>
      </p:sp>
      <p:sp>
        <p:nvSpPr>
          <p:cNvPr id="2051" name="Text Box 52"/>
          <p:cNvSpPr txBox="1">
            <a:spLocks noChangeArrowheads="1"/>
          </p:cNvSpPr>
          <p:nvPr/>
        </p:nvSpPr>
        <p:spPr bwMode="auto">
          <a:xfrm>
            <a:off x="914400" y="336997"/>
            <a:ext cx="6819899" cy="1201661"/>
          </a:xfrm>
          <a:prstGeom prst="rect">
            <a:avLst/>
          </a:prstGeom>
          <a:ln/>
          <a:extLst/>
        </p:spPr>
        <p:style>
          <a:lnRef idx="1">
            <a:schemeClr val="accent6"/>
          </a:lnRef>
          <a:fillRef idx="2">
            <a:schemeClr val="accent6"/>
          </a:fillRef>
          <a:effectRef idx="1">
            <a:schemeClr val="accent6"/>
          </a:effectRef>
          <a:fontRef idx="minor">
            <a:schemeClr val="dk1"/>
          </a:fontRef>
        </p:style>
        <p:txBody>
          <a:bodyPr wrap="square" lIns="36000" tIns="36000" rIns="0" bIns="7200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a:defRPr sz="2400">
                <a:solidFill>
                  <a:schemeClr val="tx1"/>
                </a:solidFill>
                <a:latin typeface="Arial" charset="0"/>
                <a:ea typeface="ＭＳ Ｐゴシック" pitchFamily="48" charset="-128"/>
              </a:defRPr>
            </a:lvl1pPr>
            <a:lvl2pPr marL="742950" indent="-285750">
              <a:defRPr sz="2400">
                <a:solidFill>
                  <a:schemeClr val="tx1"/>
                </a:solidFill>
                <a:latin typeface="Arial" charset="0"/>
                <a:ea typeface="ＭＳ Ｐゴシック" pitchFamily="48" charset="-128"/>
              </a:defRPr>
            </a:lvl2pPr>
            <a:lvl3pPr marL="1143000" indent="-228600">
              <a:defRPr sz="2400">
                <a:solidFill>
                  <a:schemeClr val="tx1"/>
                </a:solidFill>
                <a:latin typeface="Arial" charset="0"/>
                <a:ea typeface="ＭＳ Ｐゴシック" pitchFamily="48" charset="-128"/>
              </a:defRPr>
            </a:lvl3pPr>
            <a:lvl4pPr marL="1600200" indent="-228600">
              <a:defRPr sz="2400">
                <a:solidFill>
                  <a:schemeClr val="tx1"/>
                </a:solidFill>
                <a:latin typeface="Arial" charset="0"/>
                <a:ea typeface="ＭＳ Ｐゴシック" pitchFamily="48" charset="-128"/>
              </a:defRPr>
            </a:lvl4pPr>
            <a:lvl5pPr marL="2057400" indent="-228600">
              <a:defRPr sz="2400">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48" charset="-128"/>
              </a:defRPr>
            </a:lvl9pPr>
          </a:lstStyle>
          <a:p>
            <a:pPr marL="228600" lvl="0" indent="-228600" algn="ctr">
              <a:lnSpc>
                <a:spcPct val="115000"/>
              </a:lnSpc>
            </a:pPr>
            <a:endParaRPr lang="en-US" sz="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j-lt"/>
              <a:ea typeface="Times New Roman"/>
              <a:cs typeface="Times New Roman"/>
            </a:endParaRPr>
          </a:p>
          <a:p>
            <a:pPr algn="ctr" eaLnBrk="0" fontAlgn="base" hangingPunct="0">
              <a:spcBef>
                <a:spcPct val="0"/>
              </a:spcBef>
              <a:spcAft>
                <a:spcPct val="0"/>
              </a:spcAft>
            </a:pPr>
            <a:r>
              <a:rPr lang="en-GB" alt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pitchFamily="1" charset="0"/>
                <a:cs typeface="Times" pitchFamily="1" charset="0"/>
              </a:rPr>
              <a:t>Architectural Passive Design Strategies</a:t>
            </a:r>
          </a:p>
        </p:txBody>
      </p:sp>
      <p:sp>
        <p:nvSpPr>
          <p:cNvPr id="2053" name="Text Box 45"/>
          <p:cNvSpPr txBox="1">
            <a:spLocks noChangeArrowheads="1"/>
          </p:cNvSpPr>
          <p:nvPr/>
        </p:nvSpPr>
        <p:spPr bwMode="auto">
          <a:xfrm>
            <a:off x="381000" y="1918197"/>
            <a:ext cx="4305299" cy="2046714"/>
          </a:xfrm>
          <a:prstGeom prst="rect">
            <a:avLst/>
          </a:prstGeom>
          <a:ln/>
          <a:extLst/>
        </p:spPr>
        <p:style>
          <a:lnRef idx="1">
            <a:schemeClr val="accent5"/>
          </a:lnRef>
          <a:fillRef idx="2">
            <a:schemeClr val="accent5"/>
          </a:fillRef>
          <a:effectRef idx="1">
            <a:schemeClr val="accent5"/>
          </a:effectRef>
          <a:fontRef idx="minor">
            <a:schemeClr val="dk1"/>
          </a:fontRef>
        </p:style>
        <p:txBody>
          <a:bodyPr wrap="square">
            <a:spAutoFit/>
          </a:bodyPr>
          <a:lstStyle>
            <a:lvl1pPr>
              <a:defRPr sz="2400">
                <a:solidFill>
                  <a:schemeClr val="tx1"/>
                </a:solidFill>
                <a:latin typeface="Arial" charset="0"/>
                <a:ea typeface="ＭＳ Ｐゴシック" pitchFamily="48" charset="-128"/>
              </a:defRPr>
            </a:lvl1pPr>
            <a:lvl2pPr marL="742950" indent="-285750">
              <a:defRPr sz="2400">
                <a:solidFill>
                  <a:schemeClr val="tx1"/>
                </a:solidFill>
                <a:latin typeface="Arial" charset="0"/>
                <a:ea typeface="ＭＳ Ｐゴシック" pitchFamily="48" charset="-128"/>
              </a:defRPr>
            </a:lvl2pPr>
            <a:lvl3pPr marL="1143000" indent="-228600">
              <a:defRPr sz="2400">
                <a:solidFill>
                  <a:schemeClr val="tx1"/>
                </a:solidFill>
                <a:latin typeface="Arial" charset="0"/>
                <a:ea typeface="ＭＳ Ｐゴシック" pitchFamily="48" charset="-128"/>
              </a:defRPr>
            </a:lvl3pPr>
            <a:lvl4pPr marL="1600200" indent="-228600">
              <a:defRPr sz="2400">
                <a:solidFill>
                  <a:schemeClr val="tx1"/>
                </a:solidFill>
                <a:latin typeface="Arial" charset="0"/>
                <a:ea typeface="ＭＳ Ｐゴシック" pitchFamily="48" charset="-128"/>
              </a:defRPr>
            </a:lvl4pPr>
            <a:lvl5pPr marL="2057400" indent="-228600">
              <a:defRPr sz="2400">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48" charset="-128"/>
              </a:defRPr>
            </a:lvl9pPr>
          </a:lstStyle>
          <a:p>
            <a:pPr eaLnBrk="0" fontAlgn="base" hangingPunct="0">
              <a:spcBef>
                <a:spcPct val="50000"/>
              </a:spcBef>
              <a:spcAft>
                <a:spcPct val="0"/>
              </a:spcAft>
            </a:pPr>
            <a:r>
              <a:rPr lang="en-US" altLang="en-US" sz="2000" b="1" dirty="0">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Ass. </a:t>
            </a:r>
            <a:r>
              <a:rPr lang="en-US" altLang="en-US" sz="2000" b="1" dirty="0" err="1">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Lec</a:t>
            </a:r>
            <a:r>
              <a:rPr lang="en-US" altLang="en-US" sz="2000" b="1" dirty="0">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Binaee Yaseen  </a:t>
            </a:r>
            <a:r>
              <a:rPr lang="en-US" altLang="en-US" sz="2000" b="1" dirty="0" err="1">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Raof</a:t>
            </a:r>
            <a:endParaRPr lang="en-US" altLang="en-US" sz="2000" b="1" dirty="0">
              <a:effectLst>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a:p>
            <a:pPr eaLnBrk="0" fontAlgn="base" hangingPunct="0">
              <a:spcBef>
                <a:spcPct val="50000"/>
              </a:spcBef>
              <a:spcAft>
                <a:spcPct val="0"/>
              </a:spcAft>
            </a:pPr>
            <a:r>
              <a:rPr lang="en-US" altLang="en-US" sz="2000" b="1" dirty="0">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Faculty of Engineering , Department of Architectural </a:t>
            </a:r>
          </a:p>
          <a:p>
            <a:pPr eaLnBrk="0" fontAlgn="base" hangingPunct="0">
              <a:spcBef>
                <a:spcPct val="50000"/>
              </a:spcBef>
              <a:spcAft>
                <a:spcPct val="0"/>
              </a:spcAft>
            </a:pPr>
            <a:r>
              <a:rPr lang="en-US" altLang="en-US" sz="2000" dirty="0">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BSc. Architecture Engineering</a:t>
            </a:r>
          </a:p>
          <a:p>
            <a:pPr eaLnBrk="0" fontAlgn="base" hangingPunct="0">
              <a:spcBef>
                <a:spcPct val="50000"/>
              </a:spcBef>
              <a:spcAft>
                <a:spcPct val="0"/>
              </a:spcAft>
            </a:pPr>
            <a:r>
              <a:rPr lang="en-US" altLang="en-US" sz="1800" dirty="0">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MSc. Renewable Energy and Architecture</a:t>
            </a:r>
          </a:p>
        </p:txBody>
      </p:sp>
      <p:sp>
        <p:nvSpPr>
          <p:cNvPr id="34" name="Rectangle 33"/>
          <p:cNvSpPr/>
          <p:nvPr/>
        </p:nvSpPr>
        <p:spPr>
          <a:xfrm>
            <a:off x="-32202" y="6461279"/>
            <a:ext cx="9180249" cy="38317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lvl="0" algn="r"/>
            <a:fld id="{179FCBE4-1961-485C-BDBE-ADB275C428BC}" type="slidenum">
              <a:rPr lang="en-US" sz="1400" b="1">
                <a:solidFill>
                  <a:srgbClr val="9BBB59">
                    <a:lumMod val="50000"/>
                  </a:srgbClr>
                </a:solidFill>
                <a:latin typeface="Times New Roman" panose="02020603050405020304" pitchFamily="18" charset="0"/>
                <a:cs typeface="Times New Roman" panose="02020603050405020304" pitchFamily="18" charset="0"/>
              </a:rPr>
              <a:pPr lvl="0" algn="r"/>
              <a:t>1</a:t>
            </a:fld>
            <a:endParaRPr lang="en-US" sz="1400" b="1" dirty="0">
              <a:solidFill>
                <a:srgbClr val="9BBB59">
                  <a:lumMod val="50000"/>
                </a:srgbClr>
              </a:solidFill>
              <a:latin typeface="Times New Roman" panose="02020603050405020304" pitchFamily="18" charset="0"/>
              <a:cs typeface="Times New Roman" panose="02020603050405020304" pitchFamily="18" charset="0"/>
            </a:endParaRPr>
          </a:p>
        </p:txBody>
      </p:sp>
      <p:pic>
        <p:nvPicPr>
          <p:cNvPr id="7" name="Picture 3" descr="H:\br2\malizya\final\bo dler\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86200" y="3429000"/>
            <a:ext cx="4955764" cy="2703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4911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bwMode="auto">
          <a:xfrm>
            <a:off x="-33340" y="0"/>
            <a:ext cx="9177339" cy="6461279"/>
          </a:xfrm>
          <a:prstGeom prst="rect">
            <a:avLst/>
          </a:prstGeom>
          <a:ln w="9525" cap="flat" cmpd="sng" algn="ctr">
            <a:noFill/>
            <a:prstDash val="solid"/>
            <a:round/>
            <a:headEnd type="none" w="med" len="med"/>
            <a:tailEnd type="none" w="med" len="med"/>
          </a:ln>
          <a:effectLst/>
        </p:spPr>
        <p:style>
          <a:lnRef idx="0">
            <a:scrgbClr r="0" g="0" b="0"/>
          </a:lnRef>
          <a:fillRef idx="1003">
            <a:schemeClr val="lt1"/>
          </a:fillRef>
          <a:effectRef idx="0">
            <a:scrgbClr r="0" g="0" b="0"/>
          </a:effectRef>
          <a:fontRef idx="major"/>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dirty="0">
              <a:solidFill>
                <a:srgbClr val="000000"/>
              </a:solidFill>
              <a:latin typeface="Arial" charset="0"/>
              <a:ea typeface="ＭＳ Ｐゴシック" pitchFamily="48" charset="-128"/>
            </a:endParaRPr>
          </a:p>
        </p:txBody>
      </p:sp>
      <p:sp>
        <p:nvSpPr>
          <p:cNvPr id="13" name="Rounded Rectangle 12"/>
          <p:cNvSpPr/>
          <p:nvPr/>
        </p:nvSpPr>
        <p:spPr>
          <a:xfrm>
            <a:off x="935227" y="1066801"/>
            <a:ext cx="7019925" cy="28956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12" name="Rectangle 11"/>
          <p:cNvSpPr/>
          <p:nvPr/>
        </p:nvSpPr>
        <p:spPr>
          <a:xfrm>
            <a:off x="-33340" y="6457950"/>
            <a:ext cx="9177339" cy="40005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6" name="Rectangle 5"/>
          <p:cNvSpPr/>
          <p:nvPr/>
        </p:nvSpPr>
        <p:spPr>
          <a:xfrm>
            <a:off x="1041779" y="1600200"/>
            <a:ext cx="6806820" cy="1384995"/>
          </a:xfrm>
          <a:prstGeom prst="rect">
            <a:avLst/>
          </a:prstGeom>
        </p:spPr>
        <p:txBody>
          <a:bodyPr wrap="square">
            <a:spAutoFit/>
          </a:bodyPr>
          <a:lstStyle/>
          <a:p>
            <a:pPr algn="ctr"/>
            <a:r>
              <a:rPr lang="en-US" sz="2800" b="1" i="1" dirty="0">
                <a:solidFill>
                  <a:srgbClr val="C00000"/>
                </a:solidFill>
                <a:latin typeface="Arial" panose="020B0604020202020204" pitchFamily="34" charset="0"/>
                <a:ea typeface="Times New Roman"/>
                <a:cs typeface="Arial" panose="020B0604020202020204" pitchFamily="34" charset="0"/>
              </a:rPr>
              <a:t>Thank you….</a:t>
            </a:r>
          </a:p>
          <a:p>
            <a:pPr algn="ctr"/>
            <a:endParaRPr lang="en-US" sz="2800" b="1" i="1" dirty="0">
              <a:solidFill>
                <a:srgbClr val="C00000"/>
              </a:solidFill>
              <a:effectLst/>
              <a:latin typeface="Arial" panose="020B0604020202020204" pitchFamily="34" charset="0"/>
              <a:ea typeface="Times New Roman"/>
              <a:cs typeface="Arial" panose="020B0604020202020204" pitchFamily="34" charset="0"/>
            </a:endParaRPr>
          </a:p>
          <a:p>
            <a:pPr algn="ctr"/>
            <a:r>
              <a:rPr lang="en-US" sz="2800" b="1" i="1" dirty="0">
                <a:solidFill>
                  <a:srgbClr val="C00000"/>
                </a:solidFill>
                <a:effectLst/>
                <a:latin typeface="Arial" panose="020B0604020202020204" pitchFamily="34" charset="0"/>
                <a:ea typeface="Times New Roman"/>
                <a:cs typeface="Arial" panose="020B0604020202020204" pitchFamily="34" charset="0"/>
              </a:rPr>
              <a:t>Any question????</a:t>
            </a:r>
            <a:endParaRPr lang="en-US" sz="2800" b="1" i="1" dirty="0">
              <a:solidFill>
                <a:srgbClr val="000000"/>
              </a:solidFill>
              <a:effectLst/>
              <a:latin typeface="Arial" panose="020B0604020202020204" pitchFamily="34" charset="0"/>
              <a:ea typeface="Times New Roman"/>
              <a:cs typeface="Arial" panose="020B0604020202020204" pitchFamily="34" charset="0"/>
            </a:endParaRPr>
          </a:p>
        </p:txBody>
      </p:sp>
      <p:sp>
        <p:nvSpPr>
          <p:cNvPr id="11" name="Slide Number Placeholder 10"/>
          <p:cNvSpPr>
            <a:spLocks noGrp="1"/>
          </p:cNvSpPr>
          <p:nvPr>
            <p:ph type="sldNum" sz="quarter" idx="12"/>
          </p:nvPr>
        </p:nvSpPr>
        <p:spPr>
          <a:xfrm>
            <a:off x="6823363" y="6497472"/>
            <a:ext cx="2133600" cy="365125"/>
          </a:xfrm>
        </p:spPr>
        <p:txBody>
          <a:bodyPr/>
          <a:lstStyle/>
          <a:p>
            <a:fld id="{179FCBE4-1961-485C-BDBE-ADB275C428BC}" type="slidenum">
              <a:rPr lang="en-US" sz="1400" b="1" smtClean="0">
                <a:solidFill>
                  <a:schemeClr val="accent3">
                    <a:lumMod val="50000"/>
                  </a:schemeClr>
                </a:solidFill>
                <a:latin typeface="Times New Roman" panose="02020603050405020304" pitchFamily="18" charset="0"/>
                <a:cs typeface="Times New Roman" panose="02020603050405020304" pitchFamily="18" charset="0"/>
              </a:rPr>
              <a:t>10</a:t>
            </a:fld>
            <a:endParaRPr lang="en-US" sz="1400" b="1" dirty="0">
              <a:solidFill>
                <a:schemeClr val="accent3">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2887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562600"/>
            <a:ext cx="8763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20"/>
          <p:cNvPicPr>
            <a:picLocks noChangeAspect="1" noChangeArrowheads="1"/>
          </p:cNvPicPr>
          <p:nvPr/>
        </p:nvPicPr>
        <p:blipFill>
          <a:blip r:embed="rId3">
            <a:duotone>
              <a:prstClr val="black"/>
              <a:srgbClr val="E1FF71">
                <a:tint val="45000"/>
                <a:satMod val="400000"/>
              </a:srgbClr>
            </a:duotone>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4523254" y="1153142"/>
            <a:ext cx="4456113" cy="419258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p:spPr>
      </p:pic>
      <p:sp>
        <p:nvSpPr>
          <p:cNvPr id="3" name="Rectangle 2"/>
          <p:cNvSpPr/>
          <p:nvPr/>
        </p:nvSpPr>
        <p:spPr bwMode="auto">
          <a:xfrm>
            <a:off x="-32202" y="0"/>
            <a:ext cx="9248065" cy="6480075"/>
          </a:xfrm>
          <a:prstGeom prst="rect">
            <a:avLst/>
          </a:prstGeom>
          <a:ln w="9525" cap="flat" cmpd="sng" algn="ctr">
            <a:noFill/>
            <a:prstDash val="solid"/>
            <a:round/>
            <a:headEnd type="none" w="med" len="med"/>
            <a:tailEnd type="none" w="med" len="med"/>
          </a:ln>
          <a:effectLst/>
        </p:spPr>
        <p:style>
          <a:lnRef idx="0">
            <a:scrgbClr r="0" g="0" b="0"/>
          </a:lnRef>
          <a:fillRef idx="1003">
            <a:schemeClr val="lt1"/>
          </a:fillRef>
          <a:effectRef idx="0">
            <a:scrgbClr r="0" g="0" b="0"/>
          </a:effectRef>
          <a:fontRef idx="major"/>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dirty="0">
              <a:latin typeface="Arial" panose="020B0604020202020204" pitchFamily="34" charset="0"/>
              <a:cs typeface="Arial" panose="020B0604020202020204" pitchFamily="34" charset="0"/>
            </a:endParaRPr>
          </a:p>
          <a:p>
            <a:pPr eaLnBrk="0" fontAlgn="base" hangingPunct="0">
              <a:spcBef>
                <a:spcPct val="0"/>
              </a:spcBef>
              <a:spcAft>
                <a:spcPct val="0"/>
              </a:spcAft>
            </a:pPr>
            <a:endParaRPr lang="en-US" dirty="0">
              <a:latin typeface="Arial" panose="020B0604020202020204" pitchFamily="34" charset="0"/>
              <a:cs typeface="Arial" panose="020B0604020202020204" pitchFamily="34" charset="0"/>
            </a:endParaRPr>
          </a:p>
          <a:p>
            <a:pPr eaLnBrk="0" fontAlgn="base" hangingPunct="0">
              <a:spcBef>
                <a:spcPct val="0"/>
              </a:spcBef>
              <a:spcAft>
                <a:spcPct val="0"/>
              </a:spcAft>
            </a:pPr>
            <a:endParaRPr lang="en-US" dirty="0">
              <a:latin typeface="Arial" panose="020B0604020202020204" pitchFamily="34" charset="0"/>
              <a:cs typeface="Arial" panose="020B0604020202020204" pitchFamily="34" charset="0"/>
            </a:endParaRPr>
          </a:p>
          <a:p>
            <a:pPr eaLnBrk="0" fontAlgn="base" hangingPunct="0">
              <a:spcBef>
                <a:spcPct val="0"/>
              </a:spcBef>
              <a:spcAft>
                <a:spcPct val="0"/>
              </a:spcAft>
            </a:pPr>
            <a:endParaRPr lang="en-US" dirty="0">
              <a:latin typeface="Arial" panose="020B0604020202020204" pitchFamily="34" charset="0"/>
              <a:cs typeface="Arial" panose="020B0604020202020204" pitchFamily="34" charset="0"/>
            </a:endParaRPr>
          </a:p>
          <a:p>
            <a:pPr eaLnBrk="0" fontAlgn="base" hangingPunct="0">
              <a:spcBef>
                <a:spcPct val="0"/>
              </a:spcBef>
              <a:spcAft>
                <a:spcPct val="0"/>
              </a:spcAft>
            </a:pPr>
            <a:endParaRPr lang="en-US" dirty="0">
              <a:latin typeface="Arial" panose="020B0604020202020204" pitchFamily="34" charset="0"/>
              <a:cs typeface="Arial" panose="020B0604020202020204" pitchFamily="34" charset="0"/>
            </a:endParaRPr>
          </a:p>
          <a:p>
            <a:pPr eaLnBrk="0" fontAlgn="base" hangingPunct="0">
              <a:spcBef>
                <a:spcPct val="0"/>
              </a:spcBef>
              <a:spcAft>
                <a:spcPct val="0"/>
              </a:spcAft>
            </a:pPr>
            <a:endParaRPr lang="en-US" dirty="0">
              <a:latin typeface="Arial" panose="020B0604020202020204" pitchFamily="34" charset="0"/>
              <a:cs typeface="Arial" panose="020B0604020202020204" pitchFamily="34" charset="0"/>
            </a:endParaRPr>
          </a:p>
          <a:p>
            <a:pPr eaLnBrk="0" fontAlgn="base" hangingPunct="0">
              <a:spcBef>
                <a:spcPct val="0"/>
              </a:spcBef>
              <a:spcAft>
                <a:spcPct val="0"/>
              </a:spcAft>
            </a:pPr>
            <a:endParaRPr lang="en-US" dirty="0">
              <a:latin typeface="Arial" panose="020B0604020202020204" pitchFamily="34" charset="0"/>
              <a:cs typeface="Arial" panose="020B0604020202020204" pitchFamily="34" charset="0"/>
            </a:endParaRPr>
          </a:p>
          <a:p>
            <a:pPr eaLnBrk="0" fontAlgn="base" hangingPunct="0">
              <a:spcBef>
                <a:spcPct val="0"/>
              </a:spcBef>
              <a:spcAft>
                <a:spcPct val="0"/>
              </a:spcAft>
            </a:pPr>
            <a:endParaRPr lang="en-US" dirty="0">
              <a:latin typeface="Arial" panose="020B0604020202020204" pitchFamily="34" charset="0"/>
              <a:cs typeface="Arial" panose="020B0604020202020204" pitchFamily="34" charset="0"/>
            </a:endParaRPr>
          </a:p>
          <a:p>
            <a:pPr eaLnBrk="0" fontAlgn="base" hangingPunct="0">
              <a:spcBef>
                <a:spcPct val="0"/>
              </a:spcBef>
              <a:spcAft>
                <a:spcPct val="0"/>
              </a:spcAft>
            </a:pPr>
            <a:endParaRPr lang="en-US" dirty="0">
              <a:latin typeface="Arial" panose="020B0604020202020204" pitchFamily="34" charset="0"/>
              <a:cs typeface="Arial" panose="020B0604020202020204" pitchFamily="34" charset="0"/>
            </a:endParaRPr>
          </a:p>
          <a:p>
            <a:pPr eaLnBrk="0" fontAlgn="base" hangingPunct="0">
              <a:spcBef>
                <a:spcPct val="0"/>
              </a:spcBef>
              <a:spcAft>
                <a:spcPct val="0"/>
              </a:spcAft>
            </a:pPr>
            <a:endParaRPr lang="en-US" dirty="0">
              <a:latin typeface="Arial" panose="020B0604020202020204" pitchFamily="34" charset="0"/>
              <a:cs typeface="Arial" panose="020B0604020202020204" pitchFamily="34" charset="0"/>
            </a:endParaRPr>
          </a:p>
          <a:p>
            <a:pPr eaLnBrk="0" fontAlgn="base" hangingPunct="0">
              <a:spcBef>
                <a:spcPct val="0"/>
              </a:spcBef>
              <a:spcAft>
                <a:spcPct val="0"/>
              </a:spcAft>
            </a:pPr>
            <a:endParaRPr lang="en-US" dirty="0">
              <a:latin typeface="Arial" panose="020B0604020202020204" pitchFamily="34" charset="0"/>
              <a:cs typeface="Arial" panose="020B0604020202020204" pitchFamily="34" charset="0"/>
            </a:endParaRPr>
          </a:p>
          <a:p>
            <a:pPr eaLnBrk="0" fontAlgn="base" hangingPunct="0">
              <a:spcBef>
                <a:spcPct val="0"/>
              </a:spcBef>
              <a:spcAft>
                <a:spcPct val="0"/>
              </a:spcAft>
            </a:pPr>
            <a:endParaRPr lang="en-US" dirty="0">
              <a:latin typeface="Arial" panose="020B0604020202020204" pitchFamily="34" charset="0"/>
              <a:cs typeface="Arial" panose="020B0604020202020204" pitchFamily="34" charset="0"/>
            </a:endParaRPr>
          </a:p>
          <a:p>
            <a:pPr eaLnBrk="0" fontAlgn="base" hangingPunct="0">
              <a:spcBef>
                <a:spcPct val="0"/>
              </a:spcBef>
              <a:spcAft>
                <a:spcPct val="0"/>
              </a:spcAft>
            </a:pPr>
            <a:endParaRPr lang="en-US" dirty="0">
              <a:latin typeface="Arial" panose="020B0604020202020204" pitchFamily="34" charset="0"/>
              <a:cs typeface="Arial" panose="020B0604020202020204" pitchFamily="34" charset="0"/>
            </a:endParaRPr>
          </a:p>
          <a:p>
            <a:pPr eaLnBrk="0" fontAlgn="base" hangingPunct="0">
              <a:spcBef>
                <a:spcPct val="0"/>
              </a:spcBef>
              <a:spcAft>
                <a:spcPct val="0"/>
              </a:spcAft>
            </a:pPr>
            <a:endParaRPr lang="en-US" dirty="0">
              <a:latin typeface="Arial" panose="020B0604020202020204" pitchFamily="34" charset="0"/>
              <a:cs typeface="Arial" panose="020B0604020202020204" pitchFamily="34" charset="0"/>
            </a:endParaRPr>
          </a:p>
          <a:p>
            <a:pPr eaLnBrk="0" fontAlgn="base" hangingPunct="0">
              <a:spcBef>
                <a:spcPct val="0"/>
              </a:spcBef>
              <a:spcAft>
                <a:spcPct val="0"/>
              </a:spcAft>
            </a:pPr>
            <a:endParaRPr lang="en-US" dirty="0">
              <a:latin typeface="Arial" panose="020B0604020202020204" pitchFamily="34" charset="0"/>
              <a:cs typeface="Arial" panose="020B0604020202020204" pitchFamily="34" charset="0"/>
            </a:endParaRPr>
          </a:p>
          <a:p>
            <a:pPr eaLnBrk="0" fontAlgn="base" hangingPunct="0">
              <a:spcBef>
                <a:spcPct val="0"/>
              </a:spcBef>
              <a:spcAft>
                <a:spcPct val="0"/>
              </a:spcAft>
            </a:pPr>
            <a:endParaRPr lang="en-US" dirty="0">
              <a:latin typeface="Arial" panose="020B0604020202020204" pitchFamily="34" charset="0"/>
              <a:cs typeface="Arial" panose="020B0604020202020204" pitchFamily="34" charset="0"/>
            </a:endParaRPr>
          </a:p>
          <a:p>
            <a:pPr eaLnBrk="0" fontAlgn="base" hangingPunct="0">
              <a:spcBef>
                <a:spcPct val="0"/>
              </a:spcBef>
              <a:spcAft>
                <a:spcPct val="0"/>
              </a:spcAft>
            </a:pPr>
            <a:endParaRPr lang="en-US" dirty="0">
              <a:latin typeface="Arial" panose="020B0604020202020204" pitchFamily="34" charset="0"/>
              <a:cs typeface="Arial" panose="020B0604020202020204" pitchFamily="34" charset="0"/>
            </a:endParaRPr>
          </a:p>
          <a:p>
            <a:pPr eaLnBrk="0" fontAlgn="base" hangingPunct="0">
              <a:spcBef>
                <a:spcPct val="0"/>
              </a:spcBef>
              <a:spcAft>
                <a:spcPct val="0"/>
              </a:spcAft>
            </a:pPr>
            <a:endParaRPr lang="en-US" dirty="0">
              <a:latin typeface="Arial" panose="020B0604020202020204" pitchFamily="34" charset="0"/>
              <a:cs typeface="Arial" panose="020B0604020202020204" pitchFamily="34" charset="0"/>
            </a:endParaRPr>
          </a:p>
          <a:p>
            <a:pPr algn="just" eaLnBrk="0" fontAlgn="base" hangingPunct="0">
              <a:spcBef>
                <a:spcPct val="0"/>
              </a:spcBef>
              <a:spcAft>
                <a:spcPct val="0"/>
              </a:spcAft>
            </a:pPr>
            <a:r>
              <a:rPr lang="en-US" i="1" dirty="0">
                <a:latin typeface="Arial" panose="020B0604020202020204" pitchFamily="34" charset="0"/>
                <a:cs typeface="Arial" panose="020B0604020202020204" pitchFamily="34" charset="0"/>
              </a:rPr>
              <a:t> </a:t>
            </a:r>
            <a:endParaRPr lang="en-US" sz="1600" i="1" dirty="0">
              <a:latin typeface="Arial" panose="020B0604020202020204" pitchFamily="34" charset="0"/>
              <a:cs typeface="Arial" panose="020B0604020202020204" pitchFamily="34" charset="0"/>
            </a:endParaRPr>
          </a:p>
          <a:p>
            <a:pPr algn="just" eaLnBrk="0" fontAlgn="base" hangingPunct="0">
              <a:spcBef>
                <a:spcPct val="0"/>
              </a:spcBef>
              <a:spcAft>
                <a:spcPct val="0"/>
              </a:spcAft>
            </a:pPr>
            <a:endParaRPr lang="en-US" b="1" i="1" dirty="0">
              <a:solidFill>
                <a:srgbClr val="C00000"/>
              </a:solidFill>
              <a:latin typeface="Arial" panose="020B0604020202020204" pitchFamily="34" charset="0"/>
              <a:cs typeface="Arial" panose="020B0604020202020204" pitchFamily="34" charset="0"/>
            </a:endParaRPr>
          </a:p>
        </p:txBody>
      </p:sp>
      <p:sp>
        <p:nvSpPr>
          <p:cNvPr id="2062" name="Text Box 45"/>
          <p:cNvSpPr txBox="1">
            <a:spLocks noChangeArrowheads="1"/>
          </p:cNvSpPr>
          <p:nvPr/>
        </p:nvSpPr>
        <p:spPr bwMode="auto">
          <a:xfrm>
            <a:off x="388168" y="3005078"/>
            <a:ext cx="7468095" cy="2246769"/>
          </a:xfrm>
          <a:prstGeom prst="rect">
            <a:avLst/>
          </a:prstGeom>
          <a:ln/>
          <a:extLst/>
        </p:spPr>
        <p:style>
          <a:lnRef idx="1">
            <a:schemeClr val="accent3"/>
          </a:lnRef>
          <a:fillRef idx="2">
            <a:schemeClr val="accent3"/>
          </a:fillRef>
          <a:effectRef idx="1">
            <a:schemeClr val="accent3"/>
          </a:effectRef>
          <a:fontRef idx="minor">
            <a:schemeClr val="dk1"/>
          </a:fontRef>
        </p:style>
        <p:txBody>
          <a:bodyPr wrap="square">
            <a:spAutoFit/>
          </a:bodyPr>
          <a:lstStyle>
            <a:lvl1pPr>
              <a:defRPr sz="2400">
                <a:solidFill>
                  <a:schemeClr val="tx1"/>
                </a:solidFill>
                <a:latin typeface="Arial" charset="0"/>
                <a:ea typeface="ＭＳ Ｐゴシック" pitchFamily="48" charset="-128"/>
              </a:defRPr>
            </a:lvl1pPr>
            <a:lvl2pPr marL="742950" indent="-285750">
              <a:defRPr sz="2400">
                <a:solidFill>
                  <a:schemeClr val="tx1"/>
                </a:solidFill>
                <a:latin typeface="Arial" charset="0"/>
                <a:ea typeface="ＭＳ Ｐゴシック" pitchFamily="48" charset="-128"/>
              </a:defRPr>
            </a:lvl2pPr>
            <a:lvl3pPr marL="1143000" indent="-228600">
              <a:defRPr sz="2400">
                <a:solidFill>
                  <a:schemeClr val="tx1"/>
                </a:solidFill>
                <a:latin typeface="Arial" charset="0"/>
                <a:ea typeface="ＭＳ Ｐゴシック" pitchFamily="48" charset="-128"/>
              </a:defRPr>
            </a:lvl3pPr>
            <a:lvl4pPr marL="1600200" indent="-228600">
              <a:defRPr sz="2400">
                <a:solidFill>
                  <a:schemeClr val="tx1"/>
                </a:solidFill>
                <a:latin typeface="Arial" charset="0"/>
                <a:ea typeface="ＭＳ Ｐゴシック" pitchFamily="48" charset="-128"/>
              </a:defRPr>
            </a:lvl4pPr>
            <a:lvl5pPr marL="2057400" indent="-228600">
              <a:defRPr sz="2400">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48" charset="-128"/>
              </a:defRPr>
            </a:lvl9pPr>
          </a:lstStyle>
          <a:p>
            <a:pPr algn="just"/>
            <a:r>
              <a:rPr lang="en-US" sz="2000" b="1" i="1" dirty="0">
                <a:solidFill>
                  <a:srgbClr val="C00000"/>
                </a:solidFill>
              </a:rPr>
              <a:t>Introduction:  </a:t>
            </a:r>
            <a:r>
              <a:rPr lang="en-US" sz="2000" dirty="0"/>
              <a:t>The main purpose of architectural passive design is minimizing the energy demands for active heating and cooling system. In passive design provides visual and thermal comfort within the buildings by creating appropriate systems to control heat gains and losses during the whole year. </a:t>
            </a:r>
          </a:p>
          <a:p>
            <a:pPr algn="just"/>
            <a:r>
              <a:rPr lang="en-US" sz="2000" dirty="0"/>
              <a:t>Main types of heat gain </a:t>
            </a:r>
            <a:r>
              <a:rPr lang="en-US" sz="2000" b="1" i="1" dirty="0">
                <a:solidFill>
                  <a:srgbClr val="C00000"/>
                </a:solidFill>
              </a:rPr>
              <a:t>(conduction, convection and radiation  ) </a:t>
            </a:r>
            <a:endParaRPr lang="en-US" sz="1800" b="1" i="1" dirty="0">
              <a:solidFill>
                <a:srgbClr val="C00000"/>
              </a:solidFill>
            </a:endParaRPr>
          </a:p>
        </p:txBody>
      </p:sp>
      <p:sp>
        <p:nvSpPr>
          <p:cNvPr id="34" name="Rectangle 33"/>
          <p:cNvSpPr/>
          <p:nvPr/>
        </p:nvSpPr>
        <p:spPr>
          <a:xfrm>
            <a:off x="-32202" y="6461279"/>
            <a:ext cx="9180249" cy="38317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lvl="0" algn="r"/>
            <a:fld id="{179FCBE4-1961-485C-BDBE-ADB275C428BC}" type="slidenum">
              <a:rPr lang="en-US" sz="1400" b="1">
                <a:solidFill>
                  <a:srgbClr val="9BBB59">
                    <a:lumMod val="50000"/>
                  </a:srgbClr>
                </a:solidFill>
                <a:latin typeface="Times New Roman" panose="02020603050405020304" pitchFamily="18" charset="0"/>
                <a:cs typeface="Times New Roman" panose="02020603050405020304" pitchFamily="18" charset="0"/>
              </a:rPr>
              <a:pPr lvl="0" algn="r"/>
              <a:t>2</a:t>
            </a:fld>
            <a:endParaRPr lang="en-US" sz="1400" b="1" dirty="0">
              <a:solidFill>
                <a:srgbClr val="9BBB59">
                  <a:lumMod val="50000"/>
                </a:srgbClr>
              </a:solidFill>
              <a:latin typeface="Times New Roman" panose="02020603050405020304" pitchFamily="18" charset="0"/>
              <a:cs typeface="Times New Roman" panose="02020603050405020304" pitchFamily="18" charset="0"/>
            </a:endParaRPr>
          </a:p>
        </p:txBody>
      </p:sp>
      <p:sp>
        <p:nvSpPr>
          <p:cNvPr id="8" name="Text Box 45"/>
          <p:cNvSpPr txBox="1">
            <a:spLocks noChangeArrowheads="1"/>
          </p:cNvSpPr>
          <p:nvPr/>
        </p:nvSpPr>
        <p:spPr bwMode="auto">
          <a:xfrm>
            <a:off x="388168" y="549028"/>
            <a:ext cx="7468095" cy="2031325"/>
          </a:xfrm>
          <a:prstGeom prst="rect">
            <a:avLst/>
          </a:prstGeom>
          <a:ln/>
          <a:extLst/>
        </p:spPr>
        <p:style>
          <a:lnRef idx="1">
            <a:schemeClr val="accent6"/>
          </a:lnRef>
          <a:fillRef idx="2">
            <a:schemeClr val="accent6"/>
          </a:fillRef>
          <a:effectRef idx="1">
            <a:schemeClr val="accent6"/>
          </a:effectRef>
          <a:fontRef idx="minor">
            <a:schemeClr val="dk1"/>
          </a:fontRef>
        </p:style>
        <p:txBody>
          <a:bodyPr wrap="square">
            <a:spAutoFit/>
          </a:bodyPr>
          <a:lstStyle>
            <a:lvl1pPr>
              <a:defRPr sz="2400">
                <a:solidFill>
                  <a:schemeClr val="tx1"/>
                </a:solidFill>
                <a:latin typeface="Arial" charset="0"/>
                <a:ea typeface="ＭＳ Ｐゴシック" pitchFamily="48" charset="-128"/>
              </a:defRPr>
            </a:lvl1pPr>
            <a:lvl2pPr marL="742950" indent="-285750">
              <a:defRPr sz="2400">
                <a:solidFill>
                  <a:schemeClr val="tx1"/>
                </a:solidFill>
                <a:latin typeface="Arial" charset="0"/>
                <a:ea typeface="ＭＳ Ｐゴシック" pitchFamily="48" charset="-128"/>
              </a:defRPr>
            </a:lvl2pPr>
            <a:lvl3pPr marL="1143000" indent="-228600">
              <a:defRPr sz="2400">
                <a:solidFill>
                  <a:schemeClr val="tx1"/>
                </a:solidFill>
                <a:latin typeface="Arial" charset="0"/>
                <a:ea typeface="ＭＳ Ｐゴシック" pitchFamily="48" charset="-128"/>
              </a:defRPr>
            </a:lvl3pPr>
            <a:lvl4pPr marL="1600200" indent="-228600">
              <a:defRPr sz="2400">
                <a:solidFill>
                  <a:schemeClr val="tx1"/>
                </a:solidFill>
                <a:latin typeface="Arial" charset="0"/>
                <a:ea typeface="ＭＳ Ｐゴシック" pitchFamily="48" charset="-128"/>
              </a:defRPr>
            </a:lvl4pPr>
            <a:lvl5pPr marL="2057400" indent="-228600">
              <a:defRPr sz="2400">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48" charset="-128"/>
              </a:defRPr>
            </a:lvl9pPr>
          </a:lstStyle>
          <a:p>
            <a:pPr algn="just"/>
            <a:r>
              <a:rPr lang="en-US" sz="1800" b="1">
                <a:solidFill>
                  <a:srgbClr val="002060"/>
                </a:solidFill>
              </a:rPr>
              <a:t>Objectives:</a:t>
            </a:r>
            <a:endParaRPr lang="en-US" sz="1800" b="1" dirty="0">
              <a:solidFill>
                <a:srgbClr val="002060"/>
              </a:solidFill>
            </a:endParaRPr>
          </a:p>
          <a:p>
            <a:pPr marL="342900" indent="-342900" algn="just">
              <a:buFont typeface="Wingdings" panose="05000000000000000000" pitchFamily="2" charset="2"/>
              <a:buChar char="q"/>
            </a:pPr>
            <a:r>
              <a:rPr lang="en-US" sz="1800" b="1" dirty="0">
                <a:solidFill>
                  <a:srgbClr val="002060"/>
                </a:solidFill>
              </a:rPr>
              <a:t>The purpose of using passive design systems</a:t>
            </a:r>
          </a:p>
          <a:p>
            <a:pPr marL="342900" indent="-342900" algn="just">
              <a:buFont typeface="Wingdings" panose="05000000000000000000" pitchFamily="2" charset="2"/>
              <a:buChar char="q"/>
            </a:pPr>
            <a:r>
              <a:rPr lang="en-US" sz="1800" b="1" dirty="0">
                <a:solidFill>
                  <a:srgbClr val="002060"/>
                </a:solidFill>
              </a:rPr>
              <a:t>Explaining the types of passive system.</a:t>
            </a:r>
          </a:p>
          <a:p>
            <a:pPr marL="342900" indent="-342900" algn="just">
              <a:buFont typeface="Wingdings" panose="05000000000000000000" pitchFamily="2" charset="2"/>
              <a:buChar char="q"/>
            </a:pPr>
            <a:r>
              <a:rPr lang="en-US" sz="1800" b="1" dirty="0">
                <a:solidFill>
                  <a:srgbClr val="002060"/>
                </a:solidFill>
              </a:rPr>
              <a:t>Designing some types of the system with showing their environmental effect</a:t>
            </a:r>
          </a:p>
          <a:p>
            <a:pPr marL="342900" indent="-342900" algn="just">
              <a:buFont typeface="Wingdings" panose="05000000000000000000" pitchFamily="2" charset="2"/>
              <a:buChar char="q"/>
            </a:pPr>
            <a:r>
              <a:rPr lang="en-US" sz="1800" b="1" dirty="0">
                <a:solidFill>
                  <a:srgbClr val="002060"/>
                </a:solidFill>
              </a:rPr>
              <a:t>Conclusion and design recommendation for reducing active load.</a:t>
            </a:r>
          </a:p>
        </p:txBody>
      </p:sp>
    </p:spTree>
    <p:extLst>
      <p:ext uri="{BB962C8B-B14F-4D97-AF65-F5344CB8AC3E}">
        <p14:creationId xmlns:p14="http://schemas.microsoft.com/office/powerpoint/2010/main" val="3889113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33340" y="0"/>
            <a:ext cx="9177340" cy="6461279"/>
          </a:xfrm>
          <a:prstGeom prst="rect">
            <a:avLst/>
          </a:prstGeom>
          <a:ln w="9525" cap="flat" cmpd="sng" algn="ctr">
            <a:noFill/>
            <a:prstDash val="solid"/>
            <a:round/>
            <a:headEnd type="none" w="med" len="med"/>
            <a:tailEnd type="none" w="med" len="med"/>
          </a:ln>
          <a:effectLst/>
        </p:spPr>
        <p:style>
          <a:lnRef idx="0">
            <a:scrgbClr r="0" g="0" b="0"/>
          </a:lnRef>
          <a:fillRef idx="1003">
            <a:schemeClr val="lt1"/>
          </a:fillRef>
          <a:effectRef idx="0">
            <a:scrgbClr r="0" g="0" b="0"/>
          </a:effectRef>
          <a:fontRef idx="major"/>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dirty="0">
              <a:solidFill>
                <a:srgbClr val="000000"/>
              </a:solidFill>
              <a:latin typeface="Arial" charset="0"/>
              <a:ea typeface="ＭＳ Ｐゴシック" pitchFamily="48" charset="-128"/>
            </a:endParaRPr>
          </a:p>
        </p:txBody>
      </p:sp>
      <p:sp>
        <p:nvSpPr>
          <p:cNvPr id="2" name="Slide Number Placeholder 1"/>
          <p:cNvSpPr>
            <a:spLocks noGrp="1"/>
          </p:cNvSpPr>
          <p:nvPr>
            <p:ph type="sldNum" sz="quarter" idx="12"/>
          </p:nvPr>
        </p:nvSpPr>
        <p:spPr>
          <a:xfrm>
            <a:off x="0" y="6400800"/>
            <a:ext cx="9144000" cy="457200"/>
          </a:xfrm>
        </p:spPr>
        <p:style>
          <a:lnRef idx="1">
            <a:schemeClr val="accent2"/>
          </a:lnRef>
          <a:fillRef idx="2">
            <a:schemeClr val="accent2"/>
          </a:fillRef>
          <a:effectRef idx="1">
            <a:schemeClr val="accent2"/>
          </a:effectRef>
          <a:fontRef idx="minor">
            <a:schemeClr val="dk1"/>
          </a:fontRef>
        </p:style>
        <p:txBody>
          <a:bodyPr/>
          <a:lstStyle/>
          <a:p>
            <a:fld id="{179FCBE4-1961-485C-BDBE-ADB275C428BC}" type="slidenum">
              <a:rPr lang="en-US" sz="1600" b="1" smtClean="0">
                <a:latin typeface="Times New Roman" panose="02020603050405020304" pitchFamily="18" charset="0"/>
                <a:cs typeface="Times New Roman" panose="02020603050405020304" pitchFamily="18" charset="0"/>
              </a:rPr>
              <a:t>3</a:t>
            </a:fld>
            <a:endParaRPr lang="en-US" sz="1600" b="1" dirty="0">
              <a:latin typeface="Times New Roman" panose="02020603050405020304" pitchFamily="18" charset="0"/>
              <a:cs typeface="Times New Roman" panose="02020603050405020304" pitchFamily="18" charset="0"/>
            </a:endParaRPr>
          </a:p>
        </p:txBody>
      </p:sp>
      <p:pic>
        <p:nvPicPr>
          <p:cNvPr id="13" name="Picture 2" descr="H:\fine\1.sit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53909" y="2859345"/>
            <a:ext cx="4403335" cy="3017867"/>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45"/>
          <p:cNvSpPr txBox="1">
            <a:spLocks noChangeArrowheads="1"/>
          </p:cNvSpPr>
          <p:nvPr/>
        </p:nvSpPr>
        <p:spPr bwMode="auto">
          <a:xfrm>
            <a:off x="228600" y="152400"/>
            <a:ext cx="7924800" cy="2554545"/>
          </a:xfrm>
          <a:prstGeom prst="rect">
            <a:avLst/>
          </a:prstGeom>
          <a:ln/>
          <a:extLst/>
        </p:spPr>
        <p:style>
          <a:lnRef idx="1">
            <a:schemeClr val="accent3"/>
          </a:lnRef>
          <a:fillRef idx="2">
            <a:schemeClr val="accent3"/>
          </a:fillRef>
          <a:effectRef idx="1">
            <a:schemeClr val="accent3"/>
          </a:effectRef>
          <a:fontRef idx="minor">
            <a:schemeClr val="dk1"/>
          </a:fontRef>
        </p:style>
        <p:txBody>
          <a:bodyPr wrap="square">
            <a:spAutoFit/>
          </a:bodyPr>
          <a:lstStyle>
            <a:lvl1pPr>
              <a:defRPr sz="2400">
                <a:solidFill>
                  <a:schemeClr val="tx1"/>
                </a:solidFill>
                <a:latin typeface="Arial" charset="0"/>
                <a:ea typeface="ＭＳ Ｐゴシック" pitchFamily="48" charset="-128"/>
              </a:defRPr>
            </a:lvl1pPr>
            <a:lvl2pPr marL="742950" indent="-285750">
              <a:defRPr sz="2400">
                <a:solidFill>
                  <a:schemeClr val="tx1"/>
                </a:solidFill>
                <a:latin typeface="Arial" charset="0"/>
                <a:ea typeface="ＭＳ Ｐゴシック" pitchFamily="48" charset="-128"/>
              </a:defRPr>
            </a:lvl2pPr>
            <a:lvl3pPr marL="1143000" indent="-228600">
              <a:defRPr sz="2400">
                <a:solidFill>
                  <a:schemeClr val="tx1"/>
                </a:solidFill>
                <a:latin typeface="Arial" charset="0"/>
                <a:ea typeface="ＭＳ Ｐゴシック" pitchFamily="48" charset="-128"/>
              </a:defRPr>
            </a:lvl3pPr>
            <a:lvl4pPr marL="1600200" indent="-228600">
              <a:defRPr sz="2400">
                <a:solidFill>
                  <a:schemeClr val="tx1"/>
                </a:solidFill>
                <a:latin typeface="Arial" charset="0"/>
                <a:ea typeface="ＭＳ Ｐゴシック" pitchFamily="48" charset="-128"/>
              </a:defRPr>
            </a:lvl4pPr>
            <a:lvl5pPr marL="2057400" indent="-228600">
              <a:defRPr sz="2400">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48" charset="-128"/>
              </a:defRPr>
            </a:lvl9pPr>
          </a:lstStyle>
          <a:p>
            <a:pPr algn="just"/>
            <a:r>
              <a:rPr lang="en-US" sz="1800" b="1" i="1" dirty="0">
                <a:solidFill>
                  <a:srgbClr val="C00000"/>
                </a:solidFill>
              </a:rPr>
              <a:t>Orientation and block position: </a:t>
            </a:r>
            <a:r>
              <a:rPr lang="en-US" sz="1800" dirty="0">
                <a:latin typeface="Arial" panose="020B0604020202020204" pitchFamily="34" charset="0"/>
                <a:cs typeface="Arial" panose="020B0604020202020204" pitchFamily="34" charset="0"/>
              </a:rPr>
              <a:t>The most important point that needs to be consider in hot dry climate region is ventilation and reducing heat gain .</a:t>
            </a:r>
          </a:p>
          <a:p>
            <a:pPr algn="just"/>
            <a:r>
              <a:rPr lang="en-US" sz="1800" dirty="0">
                <a:latin typeface="Arial" panose="020B0604020202020204" pitchFamily="34" charset="0"/>
                <a:cs typeface="Arial" panose="020B0604020202020204" pitchFamily="34" charset="0"/>
              </a:rPr>
              <a:t>Therefore, building orientation depends on the wind directions also solar heat must be considered. </a:t>
            </a:r>
            <a:r>
              <a:rPr lang="en-US" sz="1800" b="1" dirty="0">
                <a:solidFill>
                  <a:srgbClr val="FF0000"/>
                </a:solidFill>
                <a:latin typeface="Arial" panose="020B0604020202020204" pitchFamily="34" charset="0"/>
                <a:cs typeface="Arial" panose="020B0604020202020204" pitchFamily="34" charset="0"/>
              </a:rPr>
              <a:t>The more suitable orientation that is defined is “orientating the longest façade between 30⁰ and 120⁰ to the prevailing wind direction </a:t>
            </a:r>
            <a:r>
              <a:rPr lang="en-US" sz="1800" dirty="0">
                <a:latin typeface="Arial" panose="020B0604020202020204" pitchFamily="34" charset="0"/>
                <a:cs typeface="Arial" panose="020B0604020202020204" pitchFamily="34" charset="0"/>
              </a:rPr>
              <a:t>short axis to east-west for protection from  heat gain. (The dominant winds are from the north and  northwest in Kurdistan)</a:t>
            </a:r>
            <a:r>
              <a:rPr lang="en-US" sz="1800" dirty="0">
                <a:latin typeface="Arial" panose="020B0604020202020204" pitchFamily="34" charset="0"/>
                <a:ea typeface="Times New Roman"/>
                <a:cs typeface="Arial" panose="020B0604020202020204" pitchFamily="34" charset="0"/>
              </a:rPr>
              <a:t> Wind speed in winter reaches 10 m/s</a:t>
            </a:r>
            <a:endParaRPr lang="en-US" sz="1800" dirty="0">
              <a:latin typeface="Arial" panose="020B0604020202020204" pitchFamily="34" charset="0"/>
              <a:cs typeface="Arial" panose="020B0604020202020204" pitchFamily="34" charset="0"/>
            </a:endParaRPr>
          </a:p>
          <a:p>
            <a:pPr algn="just"/>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0947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0" y="0"/>
            <a:ext cx="9206910" cy="6461279"/>
          </a:xfrm>
          <a:prstGeom prst="rect">
            <a:avLst/>
          </a:prstGeom>
          <a:ln w="9525" cap="flat" cmpd="sng" algn="ctr">
            <a:noFill/>
            <a:prstDash val="solid"/>
            <a:round/>
            <a:headEnd type="none" w="med" len="med"/>
            <a:tailEnd type="none" w="med" len="med"/>
          </a:ln>
          <a:effectLst/>
        </p:spPr>
        <p:style>
          <a:lnRef idx="0">
            <a:scrgbClr r="0" g="0" b="0"/>
          </a:lnRef>
          <a:fillRef idx="1003">
            <a:schemeClr val="lt1"/>
          </a:fillRef>
          <a:effectRef idx="0">
            <a:scrgbClr r="0" g="0" b="0"/>
          </a:effectRef>
          <a:fontRef idx="major"/>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dirty="0">
              <a:solidFill>
                <a:srgbClr val="000000"/>
              </a:solidFill>
              <a:latin typeface="Arial" charset="0"/>
              <a:ea typeface="ＭＳ Ｐゴシック" pitchFamily="48" charset="-128"/>
            </a:endParaRPr>
          </a:p>
        </p:txBody>
      </p:sp>
      <p:sp>
        <p:nvSpPr>
          <p:cNvPr id="2" name="Slide Number Placeholder 1"/>
          <p:cNvSpPr>
            <a:spLocks noGrp="1"/>
          </p:cNvSpPr>
          <p:nvPr>
            <p:ph type="sldNum" sz="quarter" idx="12"/>
          </p:nvPr>
        </p:nvSpPr>
        <p:spPr/>
        <p:txBody>
          <a:bodyPr/>
          <a:lstStyle/>
          <a:p>
            <a:fld id="{179FCBE4-1961-485C-BDBE-ADB275C428BC}" type="slidenum">
              <a:rPr lang="en-US" smtClean="0"/>
              <a:t>4</a:t>
            </a:fld>
            <a:endParaRPr lang="en-US" dirty="0"/>
          </a:p>
        </p:txBody>
      </p:sp>
      <p:pic>
        <p:nvPicPr>
          <p:cNvPr id="3" name="Content Placeholder 3" descr="H:\fine\4.form.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7310"/>
          <a:stretch/>
        </p:blipFill>
        <p:spPr bwMode="auto">
          <a:xfrm>
            <a:off x="142164" y="114301"/>
            <a:ext cx="4440072" cy="342900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1"/>
          <p:cNvSpPr txBox="1">
            <a:spLocks/>
          </p:cNvSpPr>
          <p:nvPr/>
        </p:nvSpPr>
        <p:spPr>
          <a:xfrm>
            <a:off x="0" y="6400800"/>
            <a:ext cx="9144000" cy="457200"/>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fld id="{179FCBE4-1961-485C-BDBE-ADB275C428BC}" type="slidenum">
              <a:rPr lang="en-US" sz="1600" b="1" smtClean="0">
                <a:latin typeface="Times New Roman" panose="02020603050405020304" pitchFamily="18" charset="0"/>
                <a:cs typeface="Times New Roman" panose="02020603050405020304" pitchFamily="18" charset="0"/>
              </a:rPr>
              <a:pPr/>
              <a:t>4</a:t>
            </a:fld>
            <a:endParaRPr lang="en-US" sz="1600" b="1" dirty="0">
              <a:latin typeface="Times New Roman" panose="02020603050405020304" pitchFamily="18" charset="0"/>
              <a:cs typeface="Times New Roman" panose="02020603050405020304" pitchFamily="18" charset="0"/>
            </a:endParaRPr>
          </a:p>
        </p:txBody>
      </p:sp>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4724400" y="1828801"/>
            <a:ext cx="4419600" cy="3130892"/>
          </a:xfrm>
          <a:prstGeom prst="rect">
            <a:avLst/>
          </a:prstGeom>
        </p:spPr>
      </p:pic>
      <p:sp>
        <p:nvSpPr>
          <p:cNvPr id="7" name="Rectangle 6"/>
          <p:cNvSpPr/>
          <p:nvPr/>
        </p:nvSpPr>
        <p:spPr>
          <a:xfrm>
            <a:off x="304800" y="5181600"/>
            <a:ext cx="6172200" cy="646331"/>
          </a:xfrm>
          <a:prstGeom prst="rect">
            <a:avLst/>
          </a:prstGeom>
        </p:spPr>
        <p:txBody>
          <a:bodyPr wrap="square">
            <a:spAutoFit/>
          </a:bodyPr>
          <a:lstStyle/>
          <a:p>
            <a:pPr algn="just">
              <a:spcAft>
                <a:spcPts val="0"/>
              </a:spcAft>
            </a:pPr>
            <a:r>
              <a:rPr lang="en-US" dirty="0">
                <a:latin typeface="Arial" panose="020B0604020202020204" pitchFamily="34" charset="0"/>
                <a:ea typeface="Times New Roman"/>
                <a:cs typeface="Arial" panose="020B0604020202020204" pitchFamily="34" charset="0"/>
              </a:rPr>
              <a:t>The effect of orientating long axis of the building to the prevailing wind.</a:t>
            </a:r>
            <a:r>
              <a:rPr lang="en-US" dirty="0">
                <a:latin typeface="Arial Narrow"/>
                <a:ea typeface="Times New Roman"/>
                <a:cs typeface="Arial"/>
              </a:rPr>
              <a:t> </a:t>
            </a:r>
            <a:endParaRPr lang="en-US" dirty="0">
              <a:effectLst/>
              <a:latin typeface="Times New Roman"/>
              <a:ea typeface="Times New Roman"/>
            </a:endParaRPr>
          </a:p>
        </p:txBody>
      </p:sp>
    </p:spTree>
    <p:extLst>
      <p:ext uri="{BB962C8B-B14F-4D97-AF65-F5344CB8AC3E}">
        <p14:creationId xmlns:p14="http://schemas.microsoft.com/office/powerpoint/2010/main" val="3715018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auto">
          <a:xfrm>
            <a:off x="-33340" y="0"/>
            <a:ext cx="9177339" cy="6461279"/>
          </a:xfrm>
          <a:prstGeom prst="rect">
            <a:avLst/>
          </a:prstGeom>
          <a:ln w="9525" cap="flat" cmpd="sng" algn="ctr">
            <a:noFill/>
            <a:prstDash val="solid"/>
            <a:round/>
            <a:headEnd type="none" w="med" len="med"/>
            <a:tailEnd type="none" w="med" len="med"/>
          </a:ln>
          <a:effectLst/>
        </p:spPr>
        <p:style>
          <a:lnRef idx="0">
            <a:scrgbClr r="0" g="0" b="0"/>
          </a:lnRef>
          <a:fillRef idx="1003">
            <a:schemeClr val="lt1"/>
          </a:fillRef>
          <a:effectRef idx="0">
            <a:scrgbClr r="0" g="0" b="0"/>
          </a:effectRef>
          <a:fontRef idx="major"/>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dirty="0">
              <a:solidFill>
                <a:srgbClr val="000000"/>
              </a:solidFill>
              <a:latin typeface="Arial" charset="0"/>
              <a:ea typeface="ＭＳ Ｐゴシック" pitchFamily="48" charset="-128"/>
            </a:endParaRPr>
          </a:p>
        </p:txBody>
      </p:sp>
      <p:sp>
        <p:nvSpPr>
          <p:cNvPr id="2" name="Slide Number Placeholder 1"/>
          <p:cNvSpPr>
            <a:spLocks noGrp="1"/>
          </p:cNvSpPr>
          <p:nvPr>
            <p:ph type="sldNum" sz="quarter" idx="12"/>
          </p:nvPr>
        </p:nvSpPr>
        <p:spPr>
          <a:xfrm>
            <a:off x="0" y="6356350"/>
            <a:ext cx="9144000" cy="501650"/>
          </a:xfrm>
        </p:spPr>
        <p:style>
          <a:lnRef idx="1">
            <a:schemeClr val="accent2"/>
          </a:lnRef>
          <a:fillRef idx="2">
            <a:schemeClr val="accent2"/>
          </a:fillRef>
          <a:effectRef idx="1">
            <a:schemeClr val="accent2"/>
          </a:effectRef>
          <a:fontRef idx="minor">
            <a:schemeClr val="dk1"/>
          </a:fontRef>
        </p:style>
        <p:txBody>
          <a:bodyPr/>
          <a:lstStyle/>
          <a:p>
            <a:fld id="{179FCBE4-1961-485C-BDBE-ADB275C428BC}" type="slidenum">
              <a:rPr lang="en-US" sz="1600" b="1" smtClean="0">
                <a:latin typeface="Times New Roman" panose="02020603050405020304" pitchFamily="18" charset="0"/>
                <a:cs typeface="Times New Roman" panose="02020603050405020304" pitchFamily="18" charset="0"/>
              </a:rPr>
              <a:t>5</a:t>
            </a:fld>
            <a:endParaRPr lang="en-US" sz="1600" b="1" dirty="0">
              <a:latin typeface="Times New Roman" panose="02020603050405020304" pitchFamily="18" charset="0"/>
              <a:cs typeface="Times New Roman" panose="02020603050405020304" pitchFamily="18" charset="0"/>
            </a:endParaRPr>
          </a:p>
        </p:txBody>
      </p:sp>
      <p:sp>
        <p:nvSpPr>
          <p:cNvPr id="6" name="Rectangle 5"/>
          <p:cNvSpPr/>
          <p:nvPr/>
        </p:nvSpPr>
        <p:spPr>
          <a:xfrm>
            <a:off x="304800" y="152400"/>
            <a:ext cx="4641376" cy="3108543"/>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en-US" dirty="0">
                <a:solidFill>
                  <a:srgbClr val="C00000"/>
                </a:solidFill>
                <a:latin typeface="Arial" panose="020B0604020202020204" pitchFamily="34" charset="0"/>
                <a:cs typeface="Arial" panose="020B0604020202020204" pitchFamily="34" charset="0"/>
              </a:rPr>
              <a:t>-</a:t>
            </a:r>
            <a:r>
              <a:rPr lang="en-US" b="1" i="1" dirty="0">
                <a:solidFill>
                  <a:srgbClr val="C00000"/>
                </a:solidFill>
                <a:latin typeface="Arial" panose="020B0604020202020204" pitchFamily="34" charset="0"/>
                <a:cs typeface="Arial" panose="020B0604020202020204" pitchFamily="34" charset="0"/>
              </a:rPr>
              <a:t>Cooling strategy</a:t>
            </a:r>
            <a:r>
              <a:rPr lang="en-US" dirty="0">
                <a:solidFill>
                  <a:schemeClr val="tx1"/>
                </a:solidFill>
                <a:latin typeface="Arial" panose="020B0604020202020204" pitchFamily="34" charset="0"/>
                <a:cs typeface="Arial" panose="020B0604020202020204" pitchFamily="34" charset="0"/>
              </a:rPr>
              <a:t>:</a:t>
            </a:r>
          </a:p>
          <a:p>
            <a:pPr marL="285750" indent="-285750" algn="just">
              <a:buFontTx/>
              <a:buChar char="-"/>
            </a:pPr>
            <a:r>
              <a:rPr lang="en-US" b="1" i="1" dirty="0">
                <a:latin typeface="Arial" panose="020B0604020202020204" pitchFamily="34" charset="0"/>
                <a:cs typeface="Arial" panose="020B0604020202020204" pitchFamily="34" charset="0"/>
              </a:rPr>
              <a:t>Stack effect </a:t>
            </a:r>
            <a:r>
              <a:rPr lang="en-US" i="1" dirty="0">
                <a:latin typeface="Arial" panose="020B0604020202020204" pitchFamily="34" charset="0"/>
                <a:cs typeface="Arial" panose="020B0604020202020204" pitchFamily="34" charset="0"/>
              </a:rPr>
              <a:t>:</a:t>
            </a:r>
            <a:r>
              <a:rPr lang="en-US" sz="1600" i="1"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Happens as a result of having different air pressure, the difference between air temperature and air density is increasing stack effect , cooling air enters through the lower opening of the building and hot air go out by the upper opening.</a:t>
            </a:r>
          </a:p>
          <a:p>
            <a:pPr algn="just"/>
            <a:r>
              <a:rPr lang="en-US" sz="1600" dirty="0">
                <a:latin typeface="Arial" panose="020B0604020202020204" pitchFamily="34" charset="0"/>
                <a:cs typeface="Arial" panose="020B0604020202020204" pitchFamily="34" charset="0"/>
              </a:rPr>
              <a:t> Temperature differences results of the heating by the occupants, lighting and other internal heat source. The ventilation area may be maximized by increasing the vertical distance between the inlet and outlet. </a:t>
            </a:r>
            <a:endParaRPr lang="en-US" sz="1600" dirty="0">
              <a:solidFill>
                <a:schemeClr val="tx1"/>
              </a:solidFill>
              <a:latin typeface="Arial" panose="020B0604020202020204" pitchFamily="34" charset="0"/>
              <a:cs typeface="Arial" panose="020B0604020202020204" pitchFamily="34" charset="0"/>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8803"/>
            <a:ext cx="3777529" cy="26481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descr="H:\fine\23.ventilation.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70"/>
          <a:stretch/>
        </p:blipFill>
        <p:spPr bwMode="auto">
          <a:xfrm>
            <a:off x="4977253" y="3124200"/>
            <a:ext cx="3856383" cy="252538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fine\7.section A-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1999" y="3260943"/>
            <a:ext cx="3313659" cy="3081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2163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auto">
          <a:xfrm>
            <a:off x="-33340" y="0"/>
            <a:ext cx="9177339" cy="6461279"/>
          </a:xfrm>
          <a:prstGeom prst="rect">
            <a:avLst/>
          </a:prstGeom>
          <a:ln w="9525" cap="flat" cmpd="sng" algn="ctr">
            <a:noFill/>
            <a:prstDash val="solid"/>
            <a:round/>
            <a:headEnd type="none" w="med" len="med"/>
            <a:tailEnd type="none" w="med" len="med"/>
          </a:ln>
          <a:effectLst/>
        </p:spPr>
        <p:style>
          <a:lnRef idx="0">
            <a:scrgbClr r="0" g="0" b="0"/>
          </a:lnRef>
          <a:fillRef idx="1003">
            <a:schemeClr val="lt1"/>
          </a:fillRef>
          <a:effectRef idx="0">
            <a:scrgbClr r="0" g="0" b="0"/>
          </a:effectRef>
          <a:fontRef idx="major"/>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dirty="0">
              <a:solidFill>
                <a:srgbClr val="000000"/>
              </a:solidFill>
              <a:latin typeface="Arial" charset="0"/>
              <a:ea typeface="ＭＳ Ｐゴシック" pitchFamily="48" charset="-128"/>
            </a:endParaRPr>
          </a:p>
        </p:txBody>
      </p:sp>
      <p:sp>
        <p:nvSpPr>
          <p:cNvPr id="2" name="Slide Number Placeholder 1"/>
          <p:cNvSpPr>
            <a:spLocks noGrp="1"/>
          </p:cNvSpPr>
          <p:nvPr>
            <p:ph type="sldNum" sz="quarter" idx="12"/>
          </p:nvPr>
        </p:nvSpPr>
        <p:spPr>
          <a:xfrm>
            <a:off x="0" y="6356350"/>
            <a:ext cx="9144000" cy="501650"/>
          </a:xfrm>
        </p:spPr>
        <p:style>
          <a:lnRef idx="1">
            <a:schemeClr val="accent2"/>
          </a:lnRef>
          <a:fillRef idx="2">
            <a:schemeClr val="accent2"/>
          </a:fillRef>
          <a:effectRef idx="1">
            <a:schemeClr val="accent2"/>
          </a:effectRef>
          <a:fontRef idx="minor">
            <a:schemeClr val="dk1"/>
          </a:fontRef>
        </p:style>
        <p:txBody>
          <a:bodyPr/>
          <a:lstStyle/>
          <a:p>
            <a:fld id="{179FCBE4-1961-485C-BDBE-ADB275C428BC}" type="slidenum">
              <a:rPr lang="en-US" sz="1600" b="1" smtClean="0">
                <a:latin typeface="Times New Roman" panose="02020603050405020304" pitchFamily="18" charset="0"/>
                <a:cs typeface="Times New Roman" panose="02020603050405020304" pitchFamily="18" charset="0"/>
              </a:rPr>
              <a:t>6</a:t>
            </a:fld>
            <a:endParaRPr lang="en-US" sz="1600" b="1" dirty="0">
              <a:latin typeface="Times New Roman" panose="02020603050405020304" pitchFamily="18" charset="0"/>
              <a:cs typeface="Times New Roman" panose="02020603050405020304" pitchFamily="18" charset="0"/>
            </a:endParaRPr>
          </a:p>
        </p:txBody>
      </p:sp>
      <p:sp>
        <p:nvSpPr>
          <p:cNvPr id="9" name="Rectangle 8"/>
          <p:cNvSpPr/>
          <p:nvPr/>
        </p:nvSpPr>
        <p:spPr>
          <a:xfrm>
            <a:off x="533400" y="152400"/>
            <a:ext cx="8229600" cy="203132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en-US" b="1" i="1" dirty="0">
                <a:latin typeface="Arial" panose="020B0604020202020204" pitchFamily="34" charset="0"/>
                <a:cs typeface="Arial" panose="020B0604020202020204" pitchFamily="34" charset="0"/>
              </a:rPr>
              <a:t>Solar chimney</a:t>
            </a:r>
            <a:r>
              <a:rPr lang="en-US" i="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it can use in a hot climate with having high solar radiation , consists of a glazed channel with a black painted chimney and is put at the top of the building. </a:t>
            </a:r>
          </a:p>
          <a:p>
            <a:pPr algn="just"/>
            <a:r>
              <a:rPr lang="en-US" dirty="0">
                <a:latin typeface="Arial" panose="020B0604020202020204" pitchFamily="34" charset="0"/>
                <a:cs typeface="Arial" panose="020B0604020202020204" pitchFamily="34" charset="0"/>
              </a:rPr>
              <a:t>When the chimney is heated by solar radiation it helps increasing natural stack effect which is driven by the difference between the inside and outdoor air temperature with having an opening space at the high and another low opening. </a:t>
            </a:r>
            <a:endParaRPr lang="en-US" dirty="0">
              <a:solidFill>
                <a:schemeClr val="tx1"/>
              </a:solidFill>
              <a:latin typeface="Arial" panose="020B0604020202020204" pitchFamily="34" charset="0"/>
              <a:cs typeface="Arial" panose="020B0604020202020204"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286" y="2667000"/>
            <a:ext cx="4953000" cy="25545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descr="C:\Users\Asia\Desktop\stv-02-solar-chimne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415" y="3581458"/>
            <a:ext cx="3741455" cy="1857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2458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044" y="6383491"/>
            <a:ext cx="9150044" cy="507692"/>
          </a:xfrm>
        </p:spPr>
        <p:style>
          <a:lnRef idx="1">
            <a:schemeClr val="accent2"/>
          </a:lnRef>
          <a:fillRef idx="2">
            <a:schemeClr val="accent2"/>
          </a:fillRef>
          <a:effectRef idx="1">
            <a:schemeClr val="accent2"/>
          </a:effectRef>
          <a:fontRef idx="minor">
            <a:schemeClr val="dk1"/>
          </a:fontRef>
        </p:style>
        <p:txBody>
          <a:bodyPr/>
          <a:lstStyle/>
          <a:p>
            <a:fld id="{179FCBE4-1961-485C-BDBE-ADB275C428BC}" type="slidenum">
              <a:rPr lang="en-US" sz="1600" b="1" smtClean="0">
                <a:solidFill>
                  <a:prstClr val="black">
                    <a:tint val="75000"/>
                  </a:prstClr>
                </a:solidFill>
              </a:rPr>
              <a:pPr/>
              <a:t>7</a:t>
            </a:fld>
            <a:r>
              <a:rPr lang="en-US" sz="1600" b="1" dirty="0">
                <a:solidFill>
                  <a:prstClr val="black">
                    <a:tint val="75000"/>
                  </a:prstClr>
                </a:solidFill>
              </a:rPr>
              <a:t> </a:t>
            </a:r>
          </a:p>
        </p:txBody>
      </p:sp>
      <p:sp>
        <p:nvSpPr>
          <p:cNvPr id="5" name="Rectangle 4"/>
          <p:cNvSpPr/>
          <p:nvPr/>
        </p:nvSpPr>
        <p:spPr bwMode="auto">
          <a:xfrm>
            <a:off x="-33340" y="0"/>
            <a:ext cx="9177340" cy="6400799"/>
          </a:xfrm>
          <a:prstGeom prst="rect">
            <a:avLst/>
          </a:prstGeom>
          <a:ln w="9525" cap="flat" cmpd="sng" algn="ctr">
            <a:noFill/>
            <a:prstDash val="solid"/>
            <a:round/>
            <a:headEnd type="none" w="med" len="med"/>
            <a:tailEnd type="none" w="med" len="med"/>
          </a:ln>
          <a:effectLst/>
        </p:spPr>
        <p:style>
          <a:lnRef idx="0">
            <a:scrgbClr r="0" g="0" b="0"/>
          </a:lnRef>
          <a:fillRef idx="1003">
            <a:schemeClr val="lt1"/>
          </a:fillRef>
          <a:effectRef idx="0">
            <a:scrgbClr r="0" g="0" b="0"/>
          </a:effectRef>
          <a:fontRef idx="major"/>
        </p:style>
        <p:txBody>
          <a:bodyPr vert="horz" wrap="square" lIns="91440" tIns="45720" rIns="91440" bIns="45720" numCol="1" rtlCol="0" anchor="t" anchorCtr="0" compatLnSpc="1">
            <a:prstTxWarp prst="textNoShape">
              <a:avLst/>
            </a:prstTxWarp>
          </a:bodyPr>
          <a:lstStyle/>
          <a:p>
            <a:endParaRPr lang="en-US" dirty="0">
              <a:solidFill>
                <a:srgbClr val="FF0000"/>
              </a:solidFill>
            </a:endParaRPr>
          </a:p>
        </p:txBody>
      </p:sp>
      <p:sp>
        <p:nvSpPr>
          <p:cNvPr id="6" name="Rectangle 5"/>
          <p:cNvSpPr/>
          <p:nvPr/>
        </p:nvSpPr>
        <p:spPr>
          <a:xfrm>
            <a:off x="24740" y="40481"/>
            <a:ext cx="4827319" cy="369331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en-US" b="1" dirty="0"/>
              <a:t>-</a:t>
            </a:r>
            <a:r>
              <a:rPr lang="en-US" b="1" i="1" dirty="0"/>
              <a:t>Window and Shading devices </a:t>
            </a:r>
            <a:endParaRPr lang="en-US" i="1" dirty="0"/>
          </a:p>
          <a:p>
            <a:pPr algn="just"/>
            <a:r>
              <a:rPr lang="en-US" dirty="0">
                <a:latin typeface="Arial" panose="020B0604020202020204" pitchFamily="34" charset="0"/>
                <a:cs typeface="Arial" panose="020B0604020202020204" pitchFamily="34" charset="0"/>
              </a:rPr>
              <a:t>The main reason of heat gains in a building is solar gain through windows. </a:t>
            </a:r>
          </a:p>
          <a:p>
            <a:pPr marL="285750" indent="-285750" algn="just">
              <a:buFont typeface="Wingdings" panose="05000000000000000000" pitchFamily="2" charset="2"/>
              <a:buChar char="§"/>
            </a:pPr>
            <a:r>
              <a:rPr lang="en-US" dirty="0">
                <a:latin typeface="Arial" panose="020B0604020202020204" pitchFamily="34" charset="0"/>
                <a:cs typeface="Arial" panose="020B0604020202020204" pitchFamily="34" charset="0"/>
              </a:rPr>
              <a:t>window should be placed according the wind direction with considering the sun heat that is not acceptable. </a:t>
            </a:r>
          </a:p>
          <a:p>
            <a:pPr marL="285750" indent="-285750" algn="just">
              <a:buFont typeface="Wingdings" panose="05000000000000000000" pitchFamily="2" charset="2"/>
              <a:buChar char="§"/>
            </a:pPr>
            <a:r>
              <a:rPr lang="en-US" dirty="0">
                <a:solidFill>
                  <a:schemeClr val="tx1"/>
                </a:solidFill>
                <a:latin typeface="Arial" panose="020B0604020202020204" pitchFamily="34" charset="0"/>
                <a:cs typeface="Arial" panose="020B0604020202020204" pitchFamily="34" charset="0"/>
              </a:rPr>
              <a:t>For the north and south facades fixed or adjustable horizontally shading devices have positive affect.</a:t>
            </a:r>
          </a:p>
          <a:p>
            <a:pPr marL="285750" indent="-285750" algn="just">
              <a:buFont typeface="Wingdings" panose="05000000000000000000" pitchFamily="2" charset="2"/>
              <a:buChar char="§"/>
            </a:pPr>
            <a:r>
              <a:rPr lang="en-US" dirty="0">
                <a:solidFill>
                  <a:schemeClr val="tx1"/>
                </a:solidFill>
                <a:latin typeface="Arial" panose="020B0604020202020204" pitchFamily="34" charset="0"/>
                <a:cs typeface="Arial" panose="020B0604020202020204" pitchFamily="34" charset="0"/>
              </a:rPr>
              <a:t> The east and west facades must have less area of glazing for preventing from solar radiation for reducing heat gain and decreasing cooling load </a:t>
            </a:r>
            <a:r>
              <a:rPr lang="en-US" b="1" dirty="0">
                <a:solidFill>
                  <a:schemeClr val="tx1"/>
                </a:solidFill>
                <a:latin typeface="Arial" panose="020B0604020202020204" pitchFamily="34" charset="0"/>
                <a:cs typeface="Arial" panose="020B0604020202020204" pitchFamily="34" charset="0"/>
              </a:rPr>
              <a:t>.</a:t>
            </a:r>
          </a:p>
        </p:txBody>
      </p:sp>
      <p:pic>
        <p:nvPicPr>
          <p:cNvPr id="7" name="Picture 2" descr="H:\fine\9. south elevati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5203" y="3934554"/>
            <a:ext cx="3810000" cy="244577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H:\fine\10.north elevati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3170711"/>
            <a:ext cx="3733800" cy="281588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Chart 9"/>
          <p:cNvGraphicFramePr/>
          <p:nvPr>
            <p:extLst>
              <p:ext uri="{D42A27DB-BD31-4B8C-83A1-F6EECF244321}">
                <p14:modId xmlns:p14="http://schemas.microsoft.com/office/powerpoint/2010/main" val="703347850"/>
              </p:ext>
            </p:extLst>
          </p:nvPr>
        </p:nvGraphicFramePr>
        <p:xfrm>
          <a:off x="5121234" y="478301"/>
          <a:ext cx="3825818" cy="237623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12264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auto">
          <a:xfrm>
            <a:off x="-33340" y="0"/>
            <a:ext cx="9177339" cy="6461279"/>
          </a:xfrm>
          <a:prstGeom prst="rect">
            <a:avLst/>
          </a:prstGeom>
          <a:ln w="9525" cap="flat" cmpd="sng" algn="ctr">
            <a:noFill/>
            <a:prstDash val="solid"/>
            <a:round/>
            <a:headEnd type="none" w="med" len="med"/>
            <a:tailEnd type="none" w="med" len="med"/>
          </a:ln>
          <a:effectLst/>
        </p:spPr>
        <p:style>
          <a:lnRef idx="0">
            <a:scrgbClr r="0" g="0" b="0"/>
          </a:lnRef>
          <a:fillRef idx="1003">
            <a:schemeClr val="lt1"/>
          </a:fillRef>
          <a:effectRef idx="0">
            <a:scrgbClr r="0" g="0" b="0"/>
          </a:effectRef>
          <a:fontRef idx="major"/>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dirty="0">
              <a:solidFill>
                <a:srgbClr val="000000"/>
              </a:solidFill>
              <a:latin typeface="Arial" charset="0"/>
              <a:ea typeface="ＭＳ Ｐゴシック" pitchFamily="48" charset="-128"/>
            </a:endParaRPr>
          </a:p>
        </p:txBody>
      </p:sp>
      <p:sp>
        <p:nvSpPr>
          <p:cNvPr id="2" name="Slide Number Placeholder 1"/>
          <p:cNvSpPr>
            <a:spLocks noGrp="1"/>
          </p:cNvSpPr>
          <p:nvPr>
            <p:ph type="sldNum" sz="quarter" idx="12"/>
          </p:nvPr>
        </p:nvSpPr>
        <p:spPr>
          <a:xfrm>
            <a:off x="0" y="6356350"/>
            <a:ext cx="9144000" cy="501650"/>
          </a:xfrm>
        </p:spPr>
        <p:style>
          <a:lnRef idx="1">
            <a:schemeClr val="accent2"/>
          </a:lnRef>
          <a:fillRef idx="2">
            <a:schemeClr val="accent2"/>
          </a:fillRef>
          <a:effectRef idx="1">
            <a:schemeClr val="accent2"/>
          </a:effectRef>
          <a:fontRef idx="minor">
            <a:schemeClr val="dk1"/>
          </a:fontRef>
        </p:style>
        <p:txBody>
          <a:bodyPr/>
          <a:lstStyle/>
          <a:p>
            <a:fld id="{179FCBE4-1961-485C-BDBE-ADB275C428BC}" type="slidenum">
              <a:rPr lang="en-US" sz="1600" b="1" smtClean="0">
                <a:solidFill>
                  <a:prstClr val="black">
                    <a:tint val="75000"/>
                  </a:prstClr>
                </a:solidFill>
                <a:latin typeface="Times New Roman" panose="02020603050405020304" pitchFamily="18" charset="0"/>
                <a:cs typeface="Times New Roman" panose="02020603050405020304" pitchFamily="18" charset="0"/>
              </a:rPr>
              <a:pPr/>
              <a:t>8</a:t>
            </a:fld>
            <a:endParaRPr lang="en-US" sz="1600" b="1" dirty="0">
              <a:solidFill>
                <a:prstClr val="black">
                  <a:tint val="75000"/>
                </a:prstClr>
              </a:solidFill>
              <a:latin typeface="Times New Roman" panose="02020603050405020304" pitchFamily="18" charset="0"/>
              <a:cs typeface="Times New Roman" panose="02020603050405020304" pitchFamily="18" charset="0"/>
            </a:endParaRPr>
          </a:p>
        </p:txBody>
      </p:sp>
      <p:sp>
        <p:nvSpPr>
          <p:cNvPr id="9" name="Rectangle 8"/>
          <p:cNvSpPr/>
          <p:nvPr/>
        </p:nvSpPr>
        <p:spPr>
          <a:xfrm>
            <a:off x="10551" y="762000"/>
            <a:ext cx="8763000" cy="458587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en-US" sz="2400" b="1" i="1" dirty="0">
                <a:solidFill>
                  <a:prstClr val="black"/>
                </a:solidFill>
                <a:latin typeface="Arial" panose="020B0604020202020204" pitchFamily="34" charset="0"/>
                <a:cs typeface="Arial" panose="020B0604020202020204" pitchFamily="34" charset="0"/>
              </a:rPr>
              <a:t>-Wind catcher: </a:t>
            </a:r>
            <a:r>
              <a:rPr lang="en-US" sz="2400" dirty="0">
                <a:solidFill>
                  <a:prstClr val="black"/>
                </a:solidFill>
                <a:latin typeface="Arial" panose="020B0604020202020204" pitchFamily="34" charset="0"/>
                <a:cs typeface="Arial" panose="020B0604020202020204" pitchFamily="34" charset="0"/>
              </a:rPr>
              <a:t>The</a:t>
            </a:r>
            <a:r>
              <a:rPr lang="en-US" sz="2400" dirty="0">
                <a:latin typeface="Arial" panose="020B0604020202020204" pitchFamily="34" charset="0"/>
                <a:cs typeface="Arial" panose="020B0604020202020204" pitchFamily="34" charset="0"/>
              </a:rPr>
              <a:t> main elements in Natural ventilation system are </a:t>
            </a:r>
            <a:r>
              <a:rPr lang="en-US" sz="2400" b="1" i="1" dirty="0">
                <a:solidFill>
                  <a:srgbClr val="C00000"/>
                </a:solidFill>
                <a:latin typeface="Arial" panose="020B0604020202020204" pitchFamily="34" charset="0"/>
                <a:cs typeface="Arial" panose="020B0604020202020204" pitchFamily="34" charset="0"/>
              </a:rPr>
              <a:t>wind tower and earth air tunnel</a:t>
            </a:r>
            <a:r>
              <a:rPr lang="en-US" sz="2400" dirty="0">
                <a:latin typeface="Arial" panose="020B0604020202020204" pitchFamily="34" charset="0"/>
                <a:cs typeface="Arial" panose="020B0604020202020204" pitchFamily="34" charset="0"/>
              </a:rPr>
              <a:t>. The design of the wind towers is very complicated. Three are many factors affect air flow such as, average velocity, prevailing wind and seasonal and daily variation of wind speeds</a:t>
            </a:r>
          </a:p>
          <a:p>
            <a:pPr marL="285750" indent="-285750" algn="just">
              <a:buFont typeface="Wingdings" panose="05000000000000000000" pitchFamily="2" charset="2"/>
              <a:buChar char="§"/>
            </a:pPr>
            <a:r>
              <a:rPr lang="en-US" sz="2400" dirty="0">
                <a:latin typeface="Arial" panose="020B0604020202020204" pitchFamily="34" charset="0"/>
                <a:cs typeface="Arial" panose="020B0604020202020204" pitchFamily="34" charset="0"/>
              </a:rPr>
              <a:t> They designed to catch the wind from both north and north west sides. When the wind flow from the north, the north inlet enters the air to the tower and other should be closed by a technical detail. </a:t>
            </a:r>
          </a:p>
          <a:p>
            <a:pPr marL="285750" indent="-285750" algn="just">
              <a:buFont typeface="Wingdings" panose="05000000000000000000" pitchFamily="2" charset="2"/>
              <a:buChar char="§"/>
            </a:pPr>
            <a:r>
              <a:rPr lang="en-US" sz="2400" dirty="0">
                <a:latin typeface="Arial" panose="020B0604020202020204" pitchFamily="34" charset="0"/>
                <a:cs typeface="Arial" panose="020B0604020202020204" pitchFamily="34" charset="0"/>
              </a:rPr>
              <a:t>The other effective element is small area of water in the end of the wind towers’ channels. The water is used only in hot seasons when the </a:t>
            </a:r>
            <a:r>
              <a:rPr lang="en-US" sz="2400" b="1" dirty="0">
                <a:solidFill>
                  <a:srgbClr val="C00000"/>
                </a:solidFill>
                <a:latin typeface="Arial" panose="020B0604020202020204" pitchFamily="34" charset="0"/>
                <a:cs typeface="Arial" panose="020B0604020202020204" pitchFamily="34" charset="0"/>
              </a:rPr>
              <a:t>evaporative </a:t>
            </a:r>
            <a:r>
              <a:rPr lang="en-US" sz="2800" b="1" dirty="0">
                <a:solidFill>
                  <a:srgbClr val="C00000"/>
                </a:solidFill>
                <a:latin typeface="Arial" panose="020B0604020202020204" pitchFamily="34" charset="0"/>
                <a:cs typeface="Arial" panose="020B0604020202020204" pitchFamily="34" charset="0"/>
              </a:rPr>
              <a:t>ventilation </a:t>
            </a:r>
            <a:r>
              <a:rPr lang="en-US" sz="2800" dirty="0">
                <a:latin typeface="Arial" panose="020B0604020202020204" pitchFamily="34" charset="0"/>
                <a:cs typeface="Arial" panose="020B0604020202020204" pitchFamily="34" charset="0"/>
              </a:rPr>
              <a:t>is needed. </a:t>
            </a:r>
          </a:p>
        </p:txBody>
      </p:sp>
    </p:spTree>
    <p:extLst>
      <p:ext uri="{BB962C8B-B14F-4D97-AF65-F5344CB8AC3E}">
        <p14:creationId xmlns:p14="http://schemas.microsoft.com/office/powerpoint/2010/main" val="2711699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bwMode="auto">
          <a:xfrm>
            <a:off x="-33340" y="0"/>
            <a:ext cx="9177339" cy="6461279"/>
          </a:xfrm>
          <a:prstGeom prst="rect">
            <a:avLst/>
          </a:prstGeom>
          <a:ln w="9525" cap="flat" cmpd="sng" algn="ctr">
            <a:noFill/>
            <a:prstDash val="solid"/>
            <a:round/>
            <a:headEnd type="none" w="med" len="med"/>
            <a:tailEnd type="none" w="med" len="med"/>
          </a:ln>
          <a:effectLst/>
        </p:spPr>
        <p:style>
          <a:lnRef idx="0">
            <a:scrgbClr r="0" g="0" b="0"/>
          </a:lnRef>
          <a:fillRef idx="1003">
            <a:schemeClr val="lt1"/>
          </a:fillRef>
          <a:effectRef idx="0">
            <a:scrgbClr r="0" g="0" b="0"/>
          </a:effectRef>
          <a:fontRef idx="major"/>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dirty="0">
              <a:solidFill>
                <a:srgbClr val="000000"/>
              </a:solidFill>
              <a:latin typeface="Arial" charset="0"/>
              <a:ea typeface="ＭＳ Ｐゴシック" pitchFamily="48" charset="-128"/>
            </a:endParaRPr>
          </a:p>
        </p:txBody>
      </p:sp>
      <p:sp>
        <p:nvSpPr>
          <p:cNvPr id="12" name="Rectangle 11"/>
          <p:cNvSpPr/>
          <p:nvPr/>
        </p:nvSpPr>
        <p:spPr>
          <a:xfrm>
            <a:off x="-33340" y="6457950"/>
            <a:ext cx="9177339" cy="40005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11" name="Slide Number Placeholder 10"/>
          <p:cNvSpPr>
            <a:spLocks noGrp="1"/>
          </p:cNvSpPr>
          <p:nvPr>
            <p:ph type="sldNum" sz="quarter" idx="12"/>
          </p:nvPr>
        </p:nvSpPr>
        <p:spPr>
          <a:xfrm>
            <a:off x="6823363" y="6497472"/>
            <a:ext cx="2133600" cy="365125"/>
          </a:xfrm>
        </p:spPr>
        <p:txBody>
          <a:bodyPr/>
          <a:lstStyle/>
          <a:p>
            <a:fld id="{179FCBE4-1961-485C-BDBE-ADB275C428BC}" type="slidenum">
              <a:rPr lang="en-US" sz="1400" b="1" smtClean="0">
                <a:solidFill>
                  <a:schemeClr val="accent3">
                    <a:lumMod val="50000"/>
                  </a:schemeClr>
                </a:solidFill>
                <a:latin typeface="Times New Roman" panose="02020603050405020304" pitchFamily="18" charset="0"/>
                <a:cs typeface="Times New Roman" panose="02020603050405020304" pitchFamily="18" charset="0"/>
              </a:rPr>
              <a:t>9</a:t>
            </a:fld>
            <a:endParaRPr lang="en-US" sz="1400" b="1" dirty="0">
              <a:solidFill>
                <a:schemeClr val="accent3">
                  <a:lumMod val="50000"/>
                </a:schemeClr>
              </a:solidFill>
              <a:latin typeface="Times New Roman" panose="02020603050405020304" pitchFamily="18" charset="0"/>
              <a:cs typeface="Times New Roman" panose="02020603050405020304" pitchFamily="18" charset="0"/>
            </a:endParaRPr>
          </a:p>
        </p:txBody>
      </p:sp>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816"/>
          <a:stretch/>
        </p:blipFill>
        <p:spPr bwMode="auto">
          <a:xfrm>
            <a:off x="5960659" y="3230639"/>
            <a:ext cx="3153770" cy="2898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4" name="Table 3"/>
          <p:cNvGraphicFramePr>
            <a:graphicFrameLocks noGrp="1"/>
          </p:cNvGraphicFramePr>
          <p:nvPr>
            <p:extLst>
              <p:ext uri="{D42A27DB-BD31-4B8C-83A1-F6EECF244321}">
                <p14:modId xmlns:p14="http://schemas.microsoft.com/office/powerpoint/2010/main" val="482792649"/>
              </p:ext>
            </p:extLst>
          </p:nvPr>
        </p:nvGraphicFramePr>
        <p:xfrm>
          <a:off x="304800" y="526575"/>
          <a:ext cx="5562600" cy="6050880"/>
        </p:xfrm>
        <a:graphic>
          <a:graphicData uri="http://schemas.openxmlformats.org/drawingml/2006/table">
            <a:tbl>
              <a:tblPr firstRow="1" bandRow="1">
                <a:tableStyleId>{5DA37D80-6434-44D0-A028-1B22A696006F}</a:tableStyleId>
              </a:tblPr>
              <a:tblGrid>
                <a:gridCol w="2133600">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tblGrid>
              <a:tr h="676686">
                <a:tc>
                  <a:txBody>
                    <a:bodyPr/>
                    <a:lstStyle/>
                    <a:p>
                      <a:r>
                        <a:rPr lang="en-US" dirty="0">
                          <a:latin typeface="Arial" panose="020B0604020202020204" pitchFamily="34" charset="0"/>
                          <a:cs typeface="Arial" panose="020B0604020202020204" pitchFamily="34" charset="0"/>
                        </a:rPr>
                        <a:t>1-Position:</a:t>
                      </a:r>
                      <a:endParaRPr lang="en-US" b="1" i="1" dirty="0">
                        <a:latin typeface="Arial" panose="020B0604020202020204" pitchFamily="34" charset="0"/>
                        <a:cs typeface="Arial" panose="020B0604020202020204" pitchFamily="34" charset="0"/>
                      </a:endParaRPr>
                    </a:p>
                  </a:txBody>
                  <a:tcPr/>
                </a:tc>
                <a:tc>
                  <a:txBody>
                    <a:bodyPr/>
                    <a:lstStyle/>
                    <a:p>
                      <a:r>
                        <a:rPr lang="en-US" b="0" dirty="0">
                          <a:latin typeface="Arial" panose="020B0604020202020204" pitchFamily="34" charset="0"/>
                          <a:cs typeface="Arial" panose="020B0604020202020204" pitchFamily="34" charset="0"/>
                        </a:rPr>
                        <a:t>putting the highest blocks in the west and can protect the lower blocks from the sun’s radiation </a:t>
                      </a:r>
                    </a:p>
                  </a:txBody>
                  <a:tcPr/>
                </a:tc>
                <a:extLst>
                  <a:ext uri="{0D108BD9-81ED-4DB2-BD59-A6C34878D82A}">
                    <a16:rowId xmlns:a16="http://schemas.microsoft.com/office/drawing/2014/main" val="10000"/>
                  </a:ext>
                </a:extLst>
              </a:tr>
              <a:tr h="676686">
                <a:tc>
                  <a:txBody>
                    <a:bodyPr/>
                    <a:lstStyle/>
                    <a:p>
                      <a:r>
                        <a:rPr lang="en-US" b="1" dirty="0">
                          <a:latin typeface="Arial" panose="020B0604020202020204" pitchFamily="34" charset="0"/>
                          <a:cs typeface="Arial" panose="020B0604020202020204" pitchFamily="34" charset="0"/>
                        </a:rPr>
                        <a:t>2-Orientation: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south with 5° rotation to east depending</a:t>
                      </a:r>
                      <a:r>
                        <a:rPr lang="en-US" baseline="0" dirty="0">
                          <a:latin typeface="Arial" panose="020B0604020202020204" pitchFamily="34" charset="0"/>
                          <a:cs typeface="Arial" panose="020B0604020202020204" pitchFamily="34" charset="0"/>
                        </a:rPr>
                        <a:t> on the solar radiation, and facing  the wind tower to the north and north-west. </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1256703">
                <a:tc>
                  <a:txBody>
                    <a:bodyPr/>
                    <a:lstStyle/>
                    <a:p>
                      <a:r>
                        <a:rPr lang="en-US" b="1" dirty="0">
                          <a:latin typeface="Arial" panose="020B0604020202020204" pitchFamily="34" charset="0"/>
                          <a:cs typeface="Arial" panose="020B0604020202020204" pitchFamily="34" charset="0"/>
                        </a:rPr>
                        <a:t>3-Reducing solar radiation </a:t>
                      </a:r>
                    </a:p>
                  </a:txBody>
                  <a:tcPr/>
                </a:tc>
                <a:tc>
                  <a:txBody>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Reducing glazing area on the east and west facades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using shading devices and overhang roof</a:t>
                      </a:r>
                    </a:p>
                  </a:txBody>
                  <a:tcPr/>
                </a:tc>
                <a:extLst>
                  <a:ext uri="{0D108BD9-81ED-4DB2-BD59-A6C34878D82A}">
                    <a16:rowId xmlns:a16="http://schemas.microsoft.com/office/drawing/2014/main" val="10002"/>
                  </a:ext>
                </a:extLst>
              </a:tr>
              <a:tr h="2416737">
                <a:tc>
                  <a:txBody>
                    <a:bodyPr/>
                    <a:lstStyle/>
                    <a:p>
                      <a:r>
                        <a:rPr lang="en-US" b="1" dirty="0">
                          <a:latin typeface="Arial" panose="020B0604020202020204" pitchFamily="34" charset="0"/>
                          <a:cs typeface="Arial" panose="020B0604020202020204" pitchFamily="34" charset="0"/>
                        </a:rPr>
                        <a:t>4- Natural ventilation: </a:t>
                      </a: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Stack effect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wind towers, earth air tunnels and evaporative cooling.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Designing green area can produce difference air velocity. </a:t>
                      </a:r>
                      <a:endParaRPr lang="en-US" b="0" i="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bl>
          </a:graphicData>
        </a:graphic>
      </p:graphicFrame>
      <p:pic>
        <p:nvPicPr>
          <p:cNvPr id="13" name="Picture 12" descr="H:\fine\2.site plan.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2943"/>
          <a:stretch/>
        </p:blipFill>
        <p:spPr bwMode="auto">
          <a:xfrm>
            <a:off x="5990229" y="332663"/>
            <a:ext cx="3124200" cy="2845269"/>
          </a:xfrm>
          <a:prstGeom prst="rect">
            <a:avLst/>
          </a:prstGeom>
          <a:noFill/>
          <a:extLst>
            <a:ext uri="{909E8E84-426E-40DD-AFC4-6F175D3DCCD1}">
              <a14:hiddenFill xmlns:a14="http://schemas.microsoft.com/office/drawing/2010/main">
                <a:solidFill>
                  <a:srgbClr val="FFFFFF"/>
                </a:solidFill>
              </a14:hiddenFill>
            </a:ext>
          </a:extLst>
        </p:spPr>
      </p:pic>
      <p:sp>
        <p:nvSpPr>
          <p:cNvPr id="14" name="Rounded Rectangle 13"/>
          <p:cNvSpPr/>
          <p:nvPr/>
        </p:nvSpPr>
        <p:spPr>
          <a:xfrm>
            <a:off x="304800" y="152400"/>
            <a:ext cx="5562599" cy="38099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b="1" dirty="0">
                <a:solidFill>
                  <a:srgbClr val="FF0000"/>
                </a:solidFill>
                <a:latin typeface="Arial" panose="020B0604020202020204" pitchFamily="34" charset="0"/>
                <a:cs typeface="Arial" panose="020B0604020202020204" pitchFamily="34" charset="0"/>
              </a:rPr>
              <a:t>Conclusion</a:t>
            </a:r>
          </a:p>
        </p:txBody>
      </p:sp>
    </p:spTree>
    <p:extLst>
      <p:ext uri="{BB962C8B-B14F-4D97-AF65-F5344CB8AC3E}">
        <p14:creationId xmlns:p14="http://schemas.microsoft.com/office/powerpoint/2010/main" val="1607189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1468</TotalTime>
  <Words>719</Words>
  <Application>Microsoft Office PowerPoint</Application>
  <PresentationFormat>On-screen Show (4:3)</PresentationFormat>
  <Paragraphs>79</Paragraphs>
  <Slides>10</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10</vt:i4>
      </vt:variant>
    </vt:vector>
  </HeadingPairs>
  <TitlesOfParts>
    <vt:vector size="19" baseType="lpstr">
      <vt:lpstr>ＭＳ Ｐゴシック</vt:lpstr>
      <vt:lpstr>Arial</vt:lpstr>
      <vt:lpstr>Arial Narrow</vt:lpstr>
      <vt:lpstr>Calibri</vt:lpstr>
      <vt:lpstr>Times</vt:lpstr>
      <vt:lpstr>Times New Roman</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Proceedings of 3rd Conference: People and Buildings held at Westminster University, School of Architecture and the Built Environment, London, UK, 20th September 2013. Network for Comfort and Energy Use in Buildings: http://www.nceub.org.uk</dc:title>
  <dc:creator>Binaee</dc:creator>
  <cp:lastModifiedBy>Binaee Roaf</cp:lastModifiedBy>
  <cp:revision>261</cp:revision>
  <dcterms:created xsi:type="dcterms:W3CDTF">2013-09-14T22:41:25Z</dcterms:created>
  <dcterms:modified xsi:type="dcterms:W3CDTF">2018-05-09T09:10:21Z</dcterms:modified>
</cp:coreProperties>
</file>