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220" r:id="rId1"/>
  </p:sldMasterIdLst>
  <p:notesMasterIdLst>
    <p:notesMasterId r:id="rId19"/>
  </p:notesMasterIdLst>
  <p:sldIdLst>
    <p:sldId id="272" r:id="rId2"/>
    <p:sldId id="257" r:id="rId3"/>
    <p:sldId id="260" r:id="rId4"/>
    <p:sldId id="261" r:id="rId5"/>
    <p:sldId id="274" r:id="rId6"/>
    <p:sldId id="262" r:id="rId7"/>
    <p:sldId id="273" r:id="rId8"/>
    <p:sldId id="266" r:id="rId9"/>
    <p:sldId id="267" r:id="rId10"/>
    <p:sldId id="269" r:id="rId11"/>
    <p:sldId id="270" r:id="rId12"/>
    <p:sldId id="278" r:id="rId13"/>
    <p:sldId id="275" r:id="rId14"/>
    <p:sldId id="276" r:id="rId15"/>
    <p:sldId id="280" r:id="rId16"/>
    <p:sldId id="281" r:id="rId17"/>
    <p:sldId id="282"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00CC"/>
    <a:srgbClr val="008000"/>
    <a:srgbClr val="006600"/>
    <a:srgbClr val="00FF00"/>
    <a:srgbClr val="FFFF00"/>
    <a:srgbClr val="790537"/>
    <a:srgbClr val="0000FF"/>
    <a:srgbClr val="3333F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0764" autoAdjust="0"/>
  </p:normalViewPr>
  <p:slideViewPr>
    <p:cSldViewPr>
      <p:cViewPr>
        <p:scale>
          <a:sx n="70" d="100"/>
          <a:sy n="70" d="100"/>
        </p:scale>
        <p:origin x="-1302"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B6B2325-D48A-4689-BB49-547D8C520250}" type="datetimeFigureOut">
              <a:rPr lang="ar-SA" smtClean="0"/>
              <a:t>07/30/1439</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9B27993-950A-42C5-BF1D-20F38C2E9719}" type="slidenum">
              <a:rPr lang="ar-SA" smtClean="0"/>
              <a:t>‹#›</a:t>
            </a:fld>
            <a:endParaRPr lang="ar-SA"/>
          </a:p>
        </p:txBody>
      </p:sp>
    </p:spTree>
    <p:extLst>
      <p:ext uri="{BB962C8B-B14F-4D97-AF65-F5344CB8AC3E}">
        <p14:creationId xmlns:p14="http://schemas.microsoft.com/office/powerpoint/2010/main" val="303103208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49B27993-950A-42C5-BF1D-20F38C2E9719}" type="slidenum">
              <a:rPr lang="ar-SA" smtClean="0"/>
              <a:t>4</a:t>
            </a:fld>
            <a:endParaRPr lang="ar-SA"/>
          </a:p>
        </p:txBody>
      </p:sp>
    </p:spTree>
    <p:extLst>
      <p:ext uri="{BB962C8B-B14F-4D97-AF65-F5344CB8AC3E}">
        <p14:creationId xmlns:p14="http://schemas.microsoft.com/office/powerpoint/2010/main" val="1646092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CFDA46D9-9E5A-4325-8AF5-980660A69C4B}" type="datetimeFigureOut">
              <a:rPr lang="ar-SA" smtClean="0"/>
              <a:t>07/30/1439</a:t>
            </a:fld>
            <a:endParaRPr lang="ar-SA"/>
          </a:p>
        </p:txBody>
      </p:sp>
      <p:sp>
        <p:nvSpPr>
          <p:cNvPr id="2" name="عنصر نائب للتذييل 1"/>
          <p:cNvSpPr>
            <a:spLocks noGrp="1"/>
          </p:cNvSpPr>
          <p:nvPr>
            <p:ph type="ftr" sz="quarter" idx="11"/>
          </p:nvPr>
        </p:nvSpPr>
        <p:spPr/>
        <p:txBody>
          <a:bodyPr/>
          <a:lstStyle/>
          <a:p>
            <a:endParaRPr lang="ar-SA"/>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24FBA4BA-B4D8-49FF-8AEC-697CCD68BE0E}"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FDA46D9-9E5A-4325-8AF5-980660A69C4B}" type="datetimeFigureOut">
              <a:rPr lang="ar-SA" smtClean="0"/>
              <a:t>07/30/1439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4FBA4BA-B4D8-49FF-8AEC-697CCD68BE0E}"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FDA46D9-9E5A-4325-8AF5-980660A69C4B}" type="datetimeFigureOut">
              <a:rPr lang="ar-SA" smtClean="0"/>
              <a:t>07/30/1439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4FBA4BA-B4D8-49FF-8AEC-697CCD68BE0E}"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عنوان ون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669F31E-EFDC-4087-B0B0-2A9274200861}" type="datetimeFigureOut">
              <a:rPr lang="ar-SA" smtClean="0"/>
              <a:t>07/30/1439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174E61C-DA43-4E82-A598-7AF40D121AAC}" type="slidenum">
              <a:rPr lang="ar-SA" smtClean="0"/>
              <a:t>‹#›</a:t>
            </a:fld>
            <a:endParaRPr lang="ar-SA"/>
          </a:p>
        </p:txBody>
      </p:sp>
    </p:spTree>
    <p:extLst>
      <p:ext uri="{BB962C8B-B14F-4D97-AF65-F5344CB8AC3E}">
        <p14:creationId xmlns:p14="http://schemas.microsoft.com/office/powerpoint/2010/main" val="2199304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CFDA46D9-9E5A-4325-8AF5-980660A69C4B}" type="datetimeFigureOut">
              <a:rPr lang="ar-SA" smtClean="0"/>
              <a:t>07/30/1439</a:t>
            </a:fld>
            <a:endParaRPr lang="ar-SA"/>
          </a:p>
        </p:txBody>
      </p:sp>
      <p:sp>
        <p:nvSpPr>
          <p:cNvPr id="19" name="عنصر نائب للتذييل 18"/>
          <p:cNvSpPr>
            <a:spLocks noGrp="1"/>
          </p:cNvSpPr>
          <p:nvPr>
            <p:ph type="ftr" sz="quarter" idx="11"/>
          </p:nvPr>
        </p:nvSpPr>
        <p:spPr>
          <a:xfrm>
            <a:off x="3581400" y="76200"/>
            <a:ext cx="2895600" cy="288925"/>
          </a:xfrm>
        </p:spPr>
        <p:txBody>
          <a:bodyPr/>
          <a:lstStyle/>
          <a:p>
            <a:endParaRPr lang="ar-SA"/>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24FBA4BA-B4D8-49FF-8AEC-697CCD68BE0E}"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CFDA46D9-9E5A-4325-8AF5-980660A69C4B}" type="datetimeFigureOut">
              <a:rPr lang="ar-SA" smtClean="0"/>
              <a:t>07/30/1439</a:t>
            </a:fld>
            <a:endParaRPr lang="ar-SA"/>
          </a:p>
        </p:txBody>
      </p:sp>
      <p:sp>
        <p:nvSpPr>
          <p:cNvPr id="11" name="عنصر نائب للتذييل 10"/>
          <p:cNvSpPr>
            <a:spLocks noGrp="1"/>
          </p:cNvSpPr>
          <p:nvPr>
            <p:ph type="ftr" sz="quarter" idx="11"/>
          </p:nvPr>
        </p:nvSpPr>
        <p:spPr/>
        <p:txBody>
          <a:bodyPr/>
          <a:lstStyle/>
          <a:p>
            <a:endParaRPr lang="ar-SA"/>
          </a:p>
        </p:txBody>
      </p:sp>
      <p:sp>
        <p:nvSpPr>
          <p:cNvPr id="16" name="عنصر نائب لرقم الشريحة 15"/>
          <p:cNvSpPr>
            <a:spLocks noGrp="1"/>
          </p:cNvSpPr>
          <p:nvPr>
            <p:ph type="sldNum" sz="quarter" idx="12"/>
          </p:nvPr>
        </p:nvSpPr>
        <p:spPr/>
        <p:txBody>
          <a:bodyPr/>
          <a:lstStyle/>
          <a:p>
            <a:fld id="{24FBA4BA-B4D8-49FF-8AEC-697CCD68BE0E}" type="slidenum">
              <a:rPr lang="ar-SA" smtClean="0"/>
              <a:t>‹#›</a:t>
            </a:fld>
            <a:endParaRPr lang="ar-SA"/>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CFDA46D9-9E5A-4325-8AF5-980660A69C4B}" type="datetimeFigureOut">
              <a:rPr lang="ar-SA" smtClean="0"/>
              <a:t>07/30/1439</a:t>
            </a:fld>
            <a:endParaRPr lang="ar-SA"/>
          </a:p>
        </p:txBody>
      </p:sp>
      <p:sp>
        <p:nvSpPr>
          <p:cNvPr id="10" name="عنصر نائب للتذييل 9"/>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24FBA4BA-B4D8-49FF-8AEC-697CCD68BE0E}"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CFDA46D9-9E5A-4325-8AF5-980660A69C4B}" type="datetimeFigureOut">
              <a:rPr lang="ar-SA" smtClean="0"/>
              <a:t>07/30/1439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229600" y="6477000"/>
            <a:ext cx="762000" cy="246888"/>
          </a:xfrm>
        </p:spPr>
        <p:txBody>
          <a:bodyPr/>
          <a:lstStyle/>
          <a:p>
            <a:fld id="{24FBA4BA-B4D8-49FF-8AEC-697CCD68BE0E}" type="slidenum">
              <a:rPr lang="ar-SA" smtClean="0"/>
              <a:t>‹#›</a:t>
            </a:fld>
            <a:endParaRPr lang="ar-SA"/>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CFDA46D9-9E5A-4325-8AF5-980660A69C4B}" type="datetimeFigureOut">
              <a:rPr lang="ar-SA" smtClean="0"/>
              <a:t>07/30/1439</a:t>
            </a:fld>
            <a:endParaRPr lang="ar-SA"/>
          </a:p>
        </p:txBody>
      </p:sp>
      <p:sp>
        <p:nvSpPr>
          <p:cNvPr id="21" name="عنصر نائب للتذييل 20"/>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4FBA4BA-B4D8-49FF-8AEC-697CCD68BE0E}"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CFDA46D9-9E5A-4325-8AF5-980660A69C4B}" type="datetimeFigureOut">
              <a:rPr lang="ar-SA" smtClean="0"/>
              <a:t>07/30/1439</a:t>
            </a:fld>
            <a:endParaRPr lang="ar-SA"/>
          </a:p>
        </p:txBody>
      </p:sp>
      <p:sp>
        <p:nvSpPr>
          <p:cNvPr id="24" name="عنصر نائب للتذييل 23"/>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4FBA4BA-B4D8-49FF-8AEC-697CCD68BE0E}"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CFDA46D9-9E5A-4325-8AF5-980660A69C4B}" type="datetimeFigureOut">
              <a:rPr lang="ar-SA" smtClean="0"/>
              <a:t>07/30/1439</a:t>
            </a:fld>
            <a:endParaRPr lang="ar-SA"/>
          </a:p>
        </p:txBody>
      </p:sp>
      <p:sp>
        <p:nvSpPr>
          <p:cNvPr id="29" name="عنصر نائب للتذييل 28"/>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4FBA4BA-B4D8-49FF-8AEC-697CCD68BE0E}"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الأيقونة لإضافة صورة</a:t>
            </a:r>
            <a:endParaRPr kumimoji="0" lang="en-US"/>
          </a:p>
        </p:txBody>
      </p:sp>
      <p:sp>
        <p:nvSpPr>
          <p:cNvPr id="7" name="عنصر نائب للتاريخ 6"/>
          <p:cNvSpPr>
            <a:spLocks noGrp="1"/>
          </p:cNvSpPr>
          <p:nvPr>
            <p:ph type="dt" sz="half" idx="10"/>
          </p:nvPr>
        </p:nvSpPr>
        <p:spPr/>
        <p:txBody>
          <a:bodyPr/>
          <a:lstStyle/>
          <a:p>
            <a:fld id="{CFDA46D9-9E5A-4325-8AF5-980660A69C4B}" type="datetimeFigureOut">
              <a:rPr lang="ar-SA" smtClean="0"/>
              <a:t>07/30/1439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24FBA4BA-B4D8-49FF-8AEC-697CCD68BE0E}" type="slidenum">
              <a:rPr lang="ar-SA" smtClean="0"/>
              <a:t>‹#›</a:t>
            </a:fld>
            <a:endParaRPr lang="ar-SA"/>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FDA46D9-9E5A-4325-8AF5-980660A69C4B}" type="datetimeFigureOut">
              <a:rPr lang="ar-SA" smtClean="0"/>
              <a:t>07/30/1439</a:t>
            </a:fld>
            <a:endParaRPr lang="ar-SA"/>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SA"/>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4FBA4BA-B4D8-49FF-8AEC-697CCD68BE0E}" type="slidenum">
              <a:rPr lang="ar-SA" smtClean="0"/>
              <a:t>‹#›</a:t>
            </a:fld>
            <a:endParaRPr lang="ar-SA"/>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4221" r:id="rId1"/>
    <p:sldLayoutId id="2147484222" r:id="rId2"/>
    <p:sldLayoutId id="2147484223" r:id="rId3"/>
    <p:sldLayoutId id="2147484224" r:id="rId4"/>
    <p:sldLayoutId id="2147484225" r:id="rId5"/>
    <p:sldLayoutId id="2147484226" r:id="rId6"/>
    <p:sldLayoutId id="2147484227" r:id="rId7"/>
    <p:sldLayoutId id="2147484228" r:id="rId8"/>
    <p:sldLayoutId id="2147484229" r:id="rId9"/>
    <p:sldLayoutId id="2147484230" r:id="rId10"/>
    <p:sldLayoutId id="2147484231" r:id="rId11"/>
    <p:sldLayoutId id="2147484232" r:id="rId12"/>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91480"/>
          </a:xfrm>
        </p:spPr>
        <p:txBody>
          <a:bodyPr>
            <a:normAutofit fontScale="90000"/>
          </a:bodyPr>
          <a:lstStyle/>
          <a:p>
            <a:endParaRPr lang="ar-SA"/>
          </a:p>
        </p:txBody>
      </p:sp>
      <p:sp>
        <p:nvSpPr>
          <p:cNvPr id="3" name="عنصر نائب للنص 2"/>
          <p:cNvSpPr>
            <a:spLocks noGrp="1"/>
          </p:cNvSpPr>
          <p:nvPr>
            <p:ph type="body" idx="1"/>
          </p:nvPr>
        </p:nvSpPr>
        <p:spPr>
          <a:xfrm>
            <a:off x="304800" y="404664"/>
            <a:ext cx="8686800" cy="6336704"/>
          </a:xfrm>
        </p:spPr>
        <p:txBody>
          <a:bodyPr>
            <a:normAutofit/>
            <a:scene3d>
              <a:camera prst="orthographicFront"/>
              <a:lightRig rig="threePt" dir="t"/>
            </a:scene3d>
            <a:sp3d extrusionH="57150">
              <a:bevelT w="82550" h="38100" prst="coolSlant"/>
            </a:sp3d>
          </a:bodyPr>
          <a:lstStyle/>
          <a:p>
            <a:pPr marL="0" indent="0" algn="ctr">
              <a:lnSpc>
                <a:spcPts val="5000"/>
              </a:lnSpc>
              <a:buNone/>
            </a:pPr>
            <a:r>
              <a:rPr lang="ar-SA" sz="8000">
                <a:latin typeface="Traditional Arabic" pitchFamily="18" charset="-78"/>
                <a:cs typeface="Traditional Arabic" pitchFamily="18" charset="-78"/>
              </a:rPr>
              <a:t> </a:t>
            </a:r>
            <a:endParaRPr lang="ar-SA" sz="8000" smtClean="0">
              <a:latin typeface="Traditional Arabic" pitchFamily="18" charset="-78"/>
              <a:cs typeface="Traditional Arabic" pitchFamily="18" charset="-78"/>
            </a:endParaRPr>
          </a:p>
          <a:p>
            <a:pPr marL="0" indent="0" algn="ctr">
              <a:lnSpc>
                <a:spcPts val="5000"/>
              </a:lnSpc>
              <a:buNone/>
            </a:pPr>
            <a:r>
              <a:rPr lang="ar-SA" sz="2800" b="1" smtClean="0">
                <a:solidFill>
                  <a:schemeClr val="tx1"/>
                </a:solidFill>
                <a:effectLst>
                  <a:outerShdw blurRad="50800" dist="38100" dir="2700000" algn="tl" rotWithShape="0">
                    <a:prstClr val="black">
                      <a:alpha val="40000"/>
                    </a:prstClr>
                  </a:outerShdw>
                </a:effectLst>
                <a:cs typeface="Ali-A-Azzam" pitchFamily="2" charset="-78"/>
              </a:rPr>
              <a:t>سيمنار </a:t>
            </a:r>
            <a:r>
              <a:rPr lang="ar-SA" sz="2800" b="1">
                <a:solidFill>
                  <a:schemeClr val="tx1"/>
                </a:solidFill>
                <a:effectLst>
                  <a:outerShdw blurRad="50800" dist="38100" dir="2700000" algn="tl" rotWithShape="0">
                    <a:prstClr val="black">
                      <a:alpha val="40000"/>
                    </a:prstClr>
                  </a:outerShdw>
                </a:effectLst>
                <a:cs typeface="Ali-A-Azzam" pitchFamily="2" charset="-78"/>
              </a:rPr>
              <a:t>بعنوان</a:t>
            </a:r>
            <a:endParaRPr lang="en-US" sz="2800">
              <a:solidFill>
                <a:schemeClr val="tx1"/>
              </a:solidFill>
              <a:effectLst>
                <a:outerShdw blurRad="50800" dist="38100" dir="2700000" algn="tl" rotWithShape="0">
                  <a:prstClr val="black">
                    <a:alpha val="40000"/>
                  </a:prstClr>
                </a:outerShdw>
              </a:effectLst>
              <a:cs typeface="Ali-A-Azzam" pitchFamily="2" charset="-78"/>
            </a:endParaRPr>
          </a:p>
          <a:p>
            <a:pPr algn="ctr">
              <a:lnSpc>
                <a:spcPts val="5000"/>
              </a:lnSpc>
            </a:pPr>
            <a:endParaRPr lang="ar-SA" sz="2800" b="1" smtClean="0">
              <a:solidFill>
                <a:srgbClr val="CA1F02"/>
              </a:solidFill>
              <a:cs typeface="Ali-A-Azzam" pitchFamily="2" charset="-78"/>
            </a:endParaRPr>
          </a:p>
          <a:p>
            <a:pPr marL="0" indent="0" algn="ctr">
              <a:buNone/>
            </a:pPr>
            <a:r>
              <a:rPr lang="ar-SA" sz="3600" smtClean="0">
                <a:ln w="1905"/>
                <a:solidFill>
                  <a:srgbClr val="FF0000"/>
                </a:solidFill>
                <a:effectLst>
                  <a:glow rad="139700">
                    <a:schemeClr val="accent6">
                      <a:satMod val="175000"/>
                      <a:alpha val="40000"/>
                    </a:schemeClr>
                  </a:glow>
                  <a:innerShdw blurRad="69850" dist="43180" dir="5400000">
                    <a:srgbClr val="000000">
                      <a:alpha val="65000"/>
                    </a:srgbClr>
                  </a:innerShdw>
                </a:effectLst>
                <a:latin typeface="Peanut Script" pitchFamily="2" charset="0"/>
                <a:cs typeface="Ali_K_Azzam" pitchFamily="2" charset="-78"/>
              </a:rPr>
              <a:t>مافي ئافرةت لة نيَوان ياساي باري كةسيَتي عيَراقي وهةمواري جيَبةجيَكردني لة هةريَمي كوردستاندا</a:t>
            </a:r>
            <a:endParaRPr lang="en-US" sz="3600">
              <a:ln w="1905"/>
              <a:solidFill>
                <a:srgbClr val="FF0000"/>
              </a:solidFill>
              <a:effectLst>
                <a:glow rad="139700">
                  <a:schemeClr val="accent6">
                    <a:satMod val="175000"/>
                    <a:alpha val="40000"/>
                  </a:schemeClr>
                </a:glow>
                <a:innerShdw blurRad="69850" dist="43180" dir="5400000">
                  <a:srgbClr val="000000">
                    <a:alpha val="65000"/>
                  </a:srgbClr>
                </a:innerShdw>
              </a:effectLst>
              <a:latin typeface="Peanut Script" pitchFamily="2" charset="0"/>
              <a:cs typeface="Ali_K_Azzam" pitchFamily="2" charset="-78"/>
            </a:endParaRPr>
          </a:p>
          <a:p>
            <a:pPr marL="0" indent="0" algn="ctr">
              <a:buNone/>
            </a:pPr>
            <a:endParaRPr lang="ar-SA" sz="2400" b="1" smtClean="0">
              <a:solidFill>
                <a:srgbClr val="0000CC"/>
              </a:solidFill>
              <a:cs typeface="Ali-A-Azzam" pitchFamily="2" charset="-78"/>
            </a:endParaRPr>
          </a:p>
          <a:p>
            <a:pPr marL="0" indent="0" algn="ctr">
              <a:buNone/>
            </a:pPr>
            <a:endParaRPr lang="ar-SA" sz="2400" b="1" smtClean="0">
              <a:solidFill>
                <a:srgbClr val="0000CC"/>
              </a:solidFill>
              <a:cs typeface="Ali-A-Azzam" pitchFamily="2" charset="-78"/>
            </a:endParaRPr>
          </a:p>
          <a:p>
            <a:pPr marL="0" indent="0" algn="ctr">
              <a:buNone/>
            </a:pPr>
            <a:r>
              <a:rPr lang="ar-SA" sz="2400" b="1" smtClean="0">
                <a:solidFill>
                  <a:srgbClr val="0000CC"/>
                </a:solidFill>
                <a:effectLst>
                  <a:reflection blurRad="6350" stA="55000" endA="300" endPos="45500" dir="5400000" sy="-100000" algn="bl" rotWithShape="0"/>
                </a:effectLst>
                <a:cs typeface="Ali_K_Azzam" pitchFamily="2" charset="-78"/>
              </a:rPr>
              <a:t>ئامادةكردني</a:t>
            </a:r>
            <a:endParaRPr lang="en-US" sz="2400">
              <a:solidFill>
                <a:srgbClr val="0000CC"/>
              </a:solidFill>
              <a:effectLst>
                <a:reflection blurRad="6350" stA="55000" endA="300" endPos="45500" dir="5400000" sy="-100000" algn="bl" rotWithShape="0"/>
              </a:effectLst>
              <a:cs typeface="Ali_K_Azzam" pitchFamily="2" charset="-78"/>
            </a:endParaRPr>
          </a:p>
          <a:p>
            <a:pPr marL="0" indent="0" algn="ctr">
              <a:buNone/>
            </a:pPr>
            <a:r>
              <a:rPr lang="ar-SA" sz="2400" b="1" smtClean="0">
                <a:solidFill>
                  <a:srgbClr val="0000CC"/>
                </a:solidFill>
                <a:effectLst>
                  <a:outerShdw blurRad="38100" dist="38100" dir="2700000" algn="tl">
                    <a:srgbClr val="000000">
                      <a:alpha val="43137"/>
                    </a:srgbClr>
                  </a:outerShdw>
                  <a:reflection blurRad="6350" stA="55000" endA="300" endPos="45500" dir="5400000" sy="-100000" algn="bl" rotWithShape="0"/>
                </a:effectLst>
                <a:cs typeface="Ali_K_Azzam" pitchFamily="2" charset="-78"/>
              </a:rPr>
              <a:t>دكتور </a:t>
            </a:r>
            <a:r>
              <a:rPr lang="ar-SA" sz="2400" b="1">
                <a:solidFill>
                  <a:srgbClr val="0000CC"/>
                </a:solidFill>
                <a:effectLst>
                  <a:outerShdw blurRad="38100" dist="38100" dir="2700000" algn="tl">
                    <a:srgbClr val="000000">
                      <a:alpha val="43137"/>
                    </a:srgbClr>
                  </a:outerShdw>
                  <a:reflection blurRad="6350" stA="55000" endA="300" endPos="45500" dir="5400000" sy="-100000" algn="bl" rotWithShape="0"/>
                </a:effectLst>
                <a:cs typeface="Ali_K_Azzam" pitchFamily="2" charset="-78"/>
              </a:rPr>
              <a:t>نوري </a:t>
            </a:r>
            <a:r>
              <a:rPr lang="ar-SA" sz="2400" b="1" smtClean="0">
                <a:solidFill>
                  <a:srgbClr val="0000CC"/>
                </a:solidFill>
                <a:effectLst>
                  <a:outerShdw blurRad="38100" dist="38100" dir="2700000" algn="tl">
                    <a:srgbClr val="000000">
                      <a:alpha val="43137"/>
                    </a:srgbClr>
                  </a:outerShdw>
                  <a:reflection blurRad="6350" stA="55000" endA="300" endPos="45500" dir="5400000" sy="-100000" algn="bl" rotWithShape="0"/>
                </a:effectLst>
                <a:cs typeface="Ali_K_Azzam" pitchFamily="2" charset="-78"/>
              </a:rPr>
              <a:t>حمة سعيد حيدر </a:t>
            </a:r>
          </a:p>
          <a:p>
            <a:pPr marL="0" indent="0" algn="ctr">
              <a:buNone/>
            </a:pPr>
            <a:r>
              <a:rPr lang="ar-SA" sz="1800" b="1" smtClean="0">
                <a:solidFill>
                  <a:srgbClr val="0000CC"/>
                </a:solidFill>
                <a:effectLst>
                  <a:reflection blurRad="6350" stA="55000" endA="300" endPos="45500" dir="5400000" sy="-100000" algn="bl" rotWithShape="0"/>
                </a:effectLst>
                <a:cs typeface="Ali-A-Azzam" pitchFamily="2" charset="-78"/>
              </a:rPr>
              <a:t>(2017-2018)</a:t>
            </a:r>
            <a:endParaRPr lang="en-US" sz="1800">
              <a:solidFill>
                <a:srgbClr val="0000CC"/>
              </a:solidFill>
              <a:effectLst>
                <a:reflection blurRad="6350" stA="55000" endA="300" endPos="45500" dir="5400000" sy="-100000" algn="bl" rotWithShape="0"/>
              </a:effectLst>
              <a:cs typeface="Ali-A-Azzam" pitchFamily="2" charset="-78"/>
            </a:endParaRPr>
          </a:p>
          <a:p>
            <a:pPr marL="0" indent="0" algn="ctr">
              <a:lnSpc>
                <a:spcPts val="1000"/>
              </a:lnSpc>
              <a:buNone/>
            </a:pPr>
            <a:r>
              <a:rPr lang="ar-SA" sz="9600">
                <a:solidFill>
                  <a:srgbClr val="0000CC"/>
                </a:solidFill>
                <a:latin typeface="Traditional Arabic" pitchFamily="18" charset="-78"/>
                <a:cs typeface="Ali-A-Azzam" pitchFamily="2" charset="-78"/>
              </a:rPr>
              <a:t> </a:t>
            </a:r>
            <a:endParaRPr lang="en-US" sz="9600">
              <a:solidFill>
                <a:srgbClr val="0000CC"/>
              </a:solidFill>
              <a:latin typeface="Traditional Arabic" pitchFamily="18" charset="-78"/>
              <a:cs typeface="Ali-A-Azzam" pitchFamily="2" charset="-78"/>
            </a:endParaRPr>
          </a:p>
          <a:p>
            <a:endParaRPr lang="ar-SA"/>
          </a:p>
        </p:txBody>
      </p:sp>
    </p:spTree>
    <p:extLst>
      <p:ext uri="{BB962C8B-B14F-4D97-AF65-F5344CB8AC3E}">
        <p14:creationId xmlns:p14="http://schemas.microsoft.com/office/powerpoint/2010/main" val="277595700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419872" y="404664"/>
            <a:ext cx="2664296" cy="576064"/>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ar-SA" smtClean="0">
                <a:solidFill>
                  <a:srgbClr val="0000CC"/>
                </a:solidFill>
                <a:latin typeface="Traditional Arabic" pitchFamily="18" charset="-78"/>
                <a:cs typeface="Ali-A-Azzam" pitchFamily="2" charset="-78"/>
              </a:rPr>
              <a:t>طلاق المعتدة</a:t>
            </a:r>
            <a:endParaRPr lang="ar-SA">
              <a:solidFill>
                <a:srgbClr val="0000FF"/>
              </a:solidFill>
              <a:latin typeface="Traditional Arabic" pitchFamily="18" charset="-78"/>
              <a:cs typeface="DecoType Naskh" pitchFamily="2" charset="-78"/>
            </a:endParaRPr>
          </a:p>
        </p:txBody>
      </p:sp>
      <p:sp>
        <p:nvSpPr>
          <p:cNvPr id="3" name="عنصر نائب للنص 2"/>
          <p:cNvSpPr>
            <a:spLocks noGrp="1"/>
          </p:cNvSpPr>
          <p:nvPr>
            <p:ph type="body" idx="1"/>
          </p:nvPr>
        </p:nvSpPr>
        <p:spPr>
          <a:xfrm>
            <a:off x="304800" y="1268760"/>
            <a:ext cx="8686800" cy="5328592"/>
          </a:xfrm>
        </p:spPr>
        <p:txBody>
          <a:bodyPr>
            <a:normAutofit/>
          </a:bodyPr>
          <a:lstStyle/>
          <a:p>
            <a:pPr marL="0" indent="0" algn="just">
              <a:buNone/>
            </a:pPr>
            <a:r>
              <a:rPr lang="ar-SA">
                <a:solidFill>
                  <a:srgbClr val="008000"/>
                </a:solidFill>
                <a:latin typeface="Traditional Arabic" pitchFamily="18" charset="-78"/>
                <a:cs typeface="Ali-A-Azzam" pitchFamily="2" charset="-78"/>
              </a:rPr>
              <a:t>المادة (37</a:t>
            </a:r>
            <a:r>
              <a:rPr lang="ar-SA" smtClean="0">
                <a:solidFill>
                  <a:srgbClr val="008000"/>
                </a:solidFill>
                <a:latin typeface="Traditional Arabic" pitchFamily="18" charset="-78"/>
                <a:cs typeface="Ali-A-Azzam" pitchFamily="2" charset="-78"/>
              </a:rPr>
              <a:t>) من القانون المعدل العراقي:</a:t>
            </a:r>
            <a:endParaRPr lang="en-US" sz="2000">
              <a:solidFill>
                <a:srgbClr val="008000"/>
              </a:solidFill>
              <a:latin typeface="Traditional Arabic" pitchFamily="18" charset="-78"/>
              <a:cs typeface="Ali-A-Azzam" pitchFamily="2" charset="-78"/>
            </a:endParaRPr>
          </a:p>
          <a:p>
            <a:pPr marL="0" indent="0" algn="just">
              <a:buNone/>
            </a:pPr>
            <a:r>
              <a:rPr lang="ar-SA" b="1" smtClean="0">
                <a:solidFill>
                  <a:srgbClr val="008000"/>
                </a:solidFill>
                <a:latin typeface="Traditional Arabic" pitchFamily="18" charset="-78"/>
                <a:cs typeface="Traditional Arabic" pitchFamily="18" charset="-78"/>
              </a:rPr>
              <a:t>2- </a:t>
            </a:r>
            <a:r>
              <a:rPr lang="ar-SA" b="1">
                <a:solidFill>
                  <a:srgbClr val="008000"/>
                </a:solidFill>
                <a:latin typeface="Traditional Arabic" pitchFamily="18" charset="-78"/>
                <a:cs typeface="Traditional Arabic" pitchFamily="18" charset="-78"/>
              </a:rPr>
              <a:t>الطلاق المقترن بعدد لفظا </a:t>
            </a:r>
            <a:r>
              <a:rPr lang="ar-SA" b="1" smtClean="0">
                <a:solidFill>
                  <a:srgbClr val="008000"/>
                </a:solidFill>
                <a:latin typeface="Traditional Arabic" pitchFamily="18" charset="-78"/>
                <a:cs typeface="Traditional Arabic" pitchFamily="18" charset="-78"/>
              </a:rPr>
              <a:t>أو إشارة </a:t>
            </a:r>
            <a:r>
              <a:rPr lang="ar-SA" b="1">
                <a:solidFill>
                  <a:srgbClr val="008000"/>
                </a:solidFill>
                <a:latin typeface="Traditional Arabic" pitchFamily="18" charset="-78"/>
                <a:cs typeface="Traditional Arabic" pitchFamily="18" charset="-78"/>
              </a:rPr>
              <a:t>لا يقع </a:t>
            </a:r>
            <a:r>
              <a:rPr lang="ar-SA" b="1" smtClean="0">
                <a:solidFill>
                  <a:srgbClr val="008000"/>
                </a:solidFill>
                <a:latin typeface="Traditional Arabic" pitchFamily="18" charset="-78"/>
                <a:cs typeface="Traditional Arabic" pitchFamily="18" charset="-78"/>
              </a:rPr>
              <a:t>إلا </a:t>
            </a:r>
            <a:r>
              <a:rPr lang="ar-SA" b="1">
                <a:solidFill>
                  <a:srgbClr val="008000"/>
                </a:solidFill>
                <a:latin typeface="Traditional Arabic" pitchFamily="18" charset="-78"/>
                <a:cs typeface="Traditional Arabic" pitchFamily="18" charset="-78"/>
              </a:rPr>
              <a:t>واحدة.</a:t>
            </a:r>
            <a:endParaRPr lang="en-US" sz="2000">
              <a:solidFill>
                <a:srgbClr val="008000"/>
              </a:solidFill>
              <a:latin typeface="Traditional Arabic" pitchFamily="18" charset="-78"/>
              <a:cs typeface="Traditional Arabic" pitchFamily="18" charset="-78"/>
            </a:endParaRPr>
          </a:p>
          <a:p>
            <a:pPr marL="0" indent="0" algn="just">
              <a:buNone/>
            </a:pPr>
            <a:endParaRPr lang="ar-SA" b="1" smtClean="0">
              <a:latin typeface="Traditional Arabic" pitchFamily="18" charset="-78"/>
              <a:cs typeface="Traditional Arabic" pitchFamily="18" charset="-78"/>
            </a:endParaRPr>
          </a:p>
          <a:p>
            <a:pPr marL="0" indent="0" algn="just">
              <a:buNone/>
            </a:pPr>
            <a:r>
              <a:rPr lang="ar-SA" smtClean="0">
                <a:solidFill>
                  <a:srgbClr val="0000CC"/>
                </a:solidFill>
                <a:latin typeface="Traditional Arabic" pitchFamily="18" charset="-78"/>
                <a:cs typeface="Ali-A-Azzam" pitchFamily="2" charset="-78"/>
              </a:rPr>
              <a:t>المادة </a:t>
            </a:r>
            <a:r>
              <a:rPr lang="ar-SA">
                <a:solidFill>
                  <a:srgbClr val="0000CC"/>
                </a:solidFill>
                <a:latin typeface="Traditional Arabic" pitchFamily="18" charset="-78"/>
                <a:cs typeface="Ali-A-Azzam" pitchFamily="2" charset="-78"/>
              </a:rPr>
              <a:t>(15</a:t>
            </a:r>
            <a:r>
              <a:rPr lang="ar-SA" smtClean="0">
                <a:solidFill>
                  <a:srgbClr val="0000CC"/>
                </a:solidFill>
                <a:latin typeface="Traditional Arabic" pitchFamily="18" charset="-78"/>
                <a:cs typeface="Ali-A-Azzam" pitchFamily="2" charset="-78"/>
              </a:rPr>
              <a:t>) من تعديل التطبيق الكوردستاني: </a:t>
            </a:r>
            <a:r>
              <a:rPr lang="ar-SA" b="1" smtClean="0">
                <a:solidFill>
                  <a:srgbClr val="FF0000"/>
                </a:solidFill>
                <a:latin typeface="Traditional Arabic" pitchFamily="18" charset="-78"/>
                <a:cs typeface="Traditional Arabic" pitchFamily="18" charset="-78"/>
              </a:rPr>
              <a:t>ألغت هذه الفقرة فقط</a:t>
            </a:r>
            <a:endParaRPr lang="en-US" sz="2000">
              <a:solidFill>
                <a:srgbClr val="FF0000"/>
              </a:solidFill>
              <a:latin typeface="Traditional Arabic" pitchFamily="18" charset="-78"/>
              <a:cs typeface="Traditional Arabic" pitchFamily="18" charset="-78"/>
            </a:endParaRPr>
          </a:p>
          <a:p>
            <a:pPr marL="0" indent="0" algn="just">
              <a:buNone/>
            </a:pPr>
            <a:r>
              <a:rPr lang="ar-SA" b="1">
                <a:solidFill>
                  <a:srgbClr val="0000CC"/>
                </a:solidFill>
                <a:latin typeface="Traditional Arabic" pitchFamily="18" charset="-78"/>
                <a:cs typeface="Traditional Arabic" pitchFamily="18" charset="-78"/>
              </a:rPr>
              <a:t>لا يقع الطلاق المقترن بعدد لفظاً </a:t>
            </a:r>
            <a:r>
              <a:rPr lang="ar-SA" b="1" smtClean="0">
                <a:solidFill>
                  <a:srgbClr val="0000CC"/>
                </a:solidFill>
                <a:latin typeface="Traditional Arabic" pitchFamily="18" charset="-78"/>
                <a:cs typeface="Traditional Arabic" pitchFamily="18" charset="-78"/>
              </a:rPr>
              <a:t>أو إشارة إلا واحدة، </a:t>
            </a:r>
            <a:r>
              <a:rPr lang="ar-SA" b="1" u="sng">
                <a:solidFill>
                  <a:srgbClr val="0000CC"/>
                </a:solidFill>
                <a:latin typeface="Traditional Arabic" pitchFamily="18" charset="-78"/>
                <a:cs typeface="Traditional Arabic" pitchFamily="18" charset="-78"/>
              </a:rPr>
              <a:t>ولا يقع طلاق المعتدة</a:t>
            </a:r>
            <a:r>
              <a:rPr lang="ar-SA" b="1">
                <a:solidFill>
                  <a:srgbClr val="0000CC"/>
                </a:solidFill>
                <a:latin typeface="Traditional Arabic" pitchFamily="18" charset="-78"/>
                <a:cs typeface="Traditional Arabic" pitchFamily="18" charset="-78"/>
              </a:rPr>
              <a:t>.</a:t>
            </a:r>
            <a:endParaRPr lang="en-US" sz="2000">
              <a:solidFill>
                <a:srgbClr val="0000CC"/>
              </a:solidFill>
              <a:latin typeface="Traditional Arabic" pitchFamily="18" charset="-78"/>
              <a:cs typeface="Traditional Arabic" pitchFamily="18" charset="-78"/>
            </a:endParaRPr>
          </a:p>
          <a:p>
            <a:pPr marL="0" indent="0">
              <a:buNone/>
            </a:pPr>
            <a:endParaRPr lang="ar-SA"/>
          </a:p>
        </p:txBody>
      </p:sp>
      <p:sp>
        <p:nvSpPr>
          <p:cNvPr id="4" name="مربع نص 3"/>
          <p:cNvSpPr txBox="1"/>
          <p:nvPr/>
        </p:nvSpPr>
        <p:spPr>
          <a:xfrm>
            <a:off x="1259632" y="692696"/>
            <a:ext cx="1584176" cy="369332"/>
          </a:xfrm>
          <a:prstGeom prst="rect">
            <a:avLst/>
          </a:prstGeom>
          <a:noFill/>
        </p:spPr>
        <p:txBody>
          <a:bodyPr wrap="square" rtlCol="1">
            <a:spAutoFit/>
          </a:bodyPr>
          <a:lstStyle/>
          <a:p>
            <a:r>
              <a:rPr lang="ar-SA" b="1" smtClean="0">
                <a:latin typeface="Traditional Arabic" pitchFamily="18" charset="-78"/>
                <a:cs typeface="Traditional Arabic" pitchFamily="18" charset="-78"/>
              </a:rPr>
              <a:t>د. نوري حمه سعيد</a:t>
            </a:r>
            <a:endParaRPr lang="ar-SA" b="1">
              <a:latin typeface="Traditional Arabic" pitchFamily="18" charset="-78"/>
              <a:cs typeface="Traditional Arabic" pitchFamily="18" charset="-78"/>
            </a:endParaRPr>
          </a:p>
        </p:txBody>
      </p:sp>
    </p:spTree>
    <p:extLst>
      <p:ext uri="{BB962C8B-B14F-4D97-AF65-F5344CB8AC3E}">
        <p14:creationId xmlns:p14="http://schemas.microsoft.com/office/powerpoint/2010/main" val="579056059"/>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987824" y="331695"/>
            <a:ext cx="3384376" cy="577025"/>
          </a:xfrm>
        </p:spPr>
        <p:txBody>
          <a:bodyPr>
            <a:normAutofit fontScale="90000"/>
          </a:bodyPr>
          <a:lstStyle/>
          <a:p>
            <a:pPr algn="ctr"/>
            <a:r>
              <a:rPr lang="ar-SA" smtClean="0">
                <a:solidFill>
                  <a:srgbClr val="0000CC"/>
                </a:solidFill>
                <a:latin typeface="Traditional Arabic" pitchFamily="18" charset="-78"/>
                <a:cs typeface="Ali-A-Azzam" pitchFamily="2" charset="-78"/>
              </a:rPr>
              <a:t>رضا الزوجة شرط في الرجعة</a:t>
            </a:r>
            <a:endParaRPr lang="ar-SA"/>
          </a:p>
        </p:txBody>
      </p:sp>
      <p:sp>
        <p:nvSpPr>
          <p:cNvPr id="3" name="عنصر نائب للنص 2"/>
          <p:cNvSpPr>
            <a:spLocks noGrp="1"/>
          </p:cNvSpPr>
          <p:nvPr>
            <p:ph type="body" idx="1"/>
          </p:nvPr>
        </p:nvSpPr>
        <p:spPr>
          <a:xfrm>
            <a:off x="304800" y="1340768"/>
            <a:ext cx="8686800" cy="5112568"/>
          </a:xfrm>
        </p:spPr>
        <p:txBody>
          <a:bodyPr>
            <a:normAutofit/>
          </a:bodyPr>
          <a:lstStyle/>
          <a:p>
            <a:pPr marL="0" indent="0" algn="just">
              <a:buNone/>
            </a:pPr>
            <a:r>
              <a:rPr lang="ar-SA">
                <a:solidFill>
                  <a:srgbClr val="008000"/>
                </a:solidFill>
                <a:latin typeface="Traditional Arabic" pitchFamily="18" charset="-78"/>
                <a:cs typeface="Ali-A-Azzam" pitchFamily="2" charset="-78"/>
              </a:rPr>
              <a:t>المادة (38</a:t>
            </a:r>
            <a:r>
              <a:rPr lang="ar-SA" smtClean="0">
                <a:solidFill>
                  <a:srgbClr val="008000"/>
                </a:solidFill>
                <a:latin typeface="Traditional Arabic" pitchFamily="18" charset="-78"/>
                <a:cs typeface="Ali-A-Azzam" pitchFamily="2" charset="-78"/>
              </a:rPr>
              <a:t>) من القانون المعدل العراقي:</a:t>
            </a:r>
            <a:endParaRPr lang="en-US">
              <a:solidFill>
                <a:srgbClr val="008000"/>
              </a:solidFill>
              <a:latin typeface="Traditional Arabic" pitchFamily="18" charset="-78"/>
              <a:cs typeface="Ali-A-Azzam" pitchFamily="2" charset="-78"/>
            </a:endParaRPr>
          </a:p>
          <a:p>
            <a:pPr marL="0" indent="0" algn="just">
              <a:buNone/>
            </a:pPr>
            <a:r>
              <a:rPr lang="ar-SA" b="1">
                <a:solidFill>
                  <a:srgbClr val="008000"/>
                </a:solidFill>
                <a:latin typeface="Traditional Arabic" pitchFamily="18" charset="-78"/>
                <a:cs typeface="Traditional Arabic" pitchFamily="18" charset="-78"/>
              </a:rPr>
              <a:t>الطلاق قسمان:</a:t>
            </a:r>
            <a:endParaRPr lang="en-US">
              <a:solidFill>
                <a:srgbClr val="008000"/>
              </a:solidFill>
              <a:latin typeface="Traditional Arabic" pitchFamily="18" charset="-78"/>
              <a:cs typeface="Traditional Arabic" pitchFamily="18" charset="-78"/>
            </a:endParaRPr>
          </a:p>
          <a:p>
            <a:pPr marL="0" indent="0" algn="just">
              <a:buNone/>
            </a:pPr>
            <a:r>
              <a:rPr lang="ar-SA" b="1">
                <a:solidFill>
                  <a:srgbClr val="008000"/>
                </a:solidFill>
                <a:latin typeface="Traditional Arabic" pitchFamily="18" charset="-78"/>
                <a:cs typeface="Traditional Arabic" pitchFamily="18" charset="-78"/>
              </a:rPr>
              <a:t>1- رجعي: وهو ما جاز للزوج مراجعة زوجته </a:t>
            </a:r>
            <a:r>
              <a:rPr lang="ar-SA" b="1" smtClean="0">
                <a:solidFill>
                  <a:srgbClr val="008000"/>
                </a:solidFill>
                <a:latin typeface="Traditional Arabic" pitchFamily="18" charset="-78"/>
                <a:cs typeface="Traditional Arabic" pitchFamily="18" charset="-78"/>
              </a:rPr>
              <a:t>أثناء </a:t>
            </a:r>
            <a:r>
              <a:rPr lang="ar-SA" b="1">
                <a:solidFill>
                  <a:srgbClr val="008000"/>
                </a:solidFill>
                <a:latin typeface="Traditional Arabic" pitchFamily="18" charset="-78"/>
                <a:cs typeface="Traditional Arabic" pitchFamily="18" charset="-78"/>
              </a:rPr>
              <a:t>عدتها منه دون </a:t>
            </a:r>
            <a:r>
              <a:rPr lang="ar-SA" b="1" smtClean="0">
                <a:solidFill>
                  <a:srgbClr val="008000"/>
                </a:solidFill>
                <a:latin typeface="Traditional Arabic" pitchFamily="18" charset="-78"/>
                <a:cs typeface="Traditional Arabic" pitchFamily="18" charset="-78"/>
              </a:rPr>
              <a:t>عقد، </a:t>
            </a:r>
            <a:r>
              <a:rPr lang="ar-SA" b="1">
                <a:solidFill>
                  <a:srgbClr val="008000"/>
                </a:solidFill>
                <a:latin typeface="Traditional Arabic" pitchFamily="18" charset="-78"/>
                <a:cs typeface="Traditional Arabic" pitchFamily="18" charset="-78"/>
              </a:rPr>
              <a:t>وتثبت الرجعة بما يثبت به </a:t>
            </a:r>
            <a:r>
              <a:rPr lang="ar-SA" b="1" smtClean="0">
                <a:solidFill>
                  <a:srgbClr val="008000"/>
                </a:solidFill>
                <a:latin typeface="Traditional Arabic" pitchFamily="18" charset="-78"/>
                <a:cs typeface="Traditional Arabic" pitchFamily="18" charset="-78"/>
              </a:rPr>
              <a:t>الطلاق. </a:t>
            </a:r>
            <a:endParaRPr lang="ar-SA" b="1" smtClean="0">
              <a:latin typeface="Traditional Arabic" pitchFamily="18" charset="-78"/>
              <a:cs typeface="Traditional Arabic" pitchFamily="18" charset="-78"/>
            </a:endParaRPr>
          </a:p>
          <a:p>
            <a:pPr marL="0" indent="0" algn="just">
              <a:buNone/>
            </a:pPr>
            <a:r>
              <a:rPr lang="ar-SA" smtClean="0">
                <a:solidFill>
                  <a:srgbClr val="0000CC"/>
                </a:solidFill>
                <a:latin typeface="Traditional Arabic" pitchFamily="18" charset="-78"/>
                <a:cs typeface="Ali-A-Azzam" pitchFamily="2" charset="-78"/>
              </a:rPr>
              <a:t>المادة </a:t>
            </a:r>
            <a:r>
              <a:rPr lang="ar-SA">
                <a:solidFill>
                  <a:srgbClr val="0000CC"/>
                </a:solidFill>
                <a:latin typeface="Traditional Arabic" pitchFamily="18" charset="-78"/>
                <a:cs typeface="Ali-A-Azzam" pitchFamily="2" charset="-78"/>
              </a:rPr>
              <a:t>(16</a:t>
            </a:r>
            <a:r>
              <a:rPr lang="ar-SA" smtClean="0">
                <a:solidFill>
                  <a:srgbClr val="0000CC"/>
                </a:solidFill>
                <a:latin typeface="Traditional Arabic" pitchFamily="18" charset="-78"/>
                <a:cs typeface="Ali-A-Azzam" pitchFamily="2" charset="-78"/>
              </a:rPr>
              <a:t>) من تعديل التطبيق الكوردستاني:</a:t>
            </a:r>
            <a:endParaRPr lang="en-US">
              <a:solidFill>
                <a:srgbClr val="0000CC"/>
              </a:solidFill>
              <a:latin typeface="Traditional Arabic" pitchFamily="18" charset="-78"/>
              <a:cs typeface="Ali-A-Azzam" pitchFamily="2" charset="-78"/>
            </a:endParaRPr>
          </a:p>
          <a:p>
            <a:pPr marL="0" indent="0" algn="just">
              <a:buNone/>
            </a:pPr>
            <a:r>
              <a:rPr lang="ar-SA" b="1">
                <a:solidFill>
                  <a:srgbClr val="0000CC"/>
                </a:solidFill>
                <a:latin typeface="Traditional Arabic" pitchFamily="18" charset="-78"/>
                <a:cs typeface="Traditional Arabic" pitchFamily="18" charset="-78"/>
              </a:rPr>
              <a:t>1- الرجعي: وهو ما جاز للزوج مراجعة زوجته </a:t>
            </a:r>
            <a:r>
              <a:rPr lang="ar-SA" b="1" smtClean="0">
                <a:solidFill>
                  <a:srgbClr val="0000CC"/>
                </a:solidFill>
                <a:latin typeface="Traditional Arabic" pitchFamily="18" charset="-78"/>
                <a:cs typeface="Traditional Arabic" pitchFamily="18" charset="-78"/>
              </a:rPr>
              <a:t>أثناء </a:t>
            </a:r>
            <a:r>
              <a:rPr lang="ar-SA" b="1">
                <a:solidFill>
                  <a:srgbClr val="0000CC"/>
                </a:solidFill>
                <a:latin typeface="Traditional Arabic" pitchFamily="18" charset="-78"/>
                <a:cs typeface="Traditional Arabic" pitchFamily="18" charset="-78"/>
              </a:rPr>
              <a:t>عدتها منه دون </a:t>
            </a:r>
            <a:r>
              <a:rPr lang="ar-SA" b="1" smtClean="0">
                <a:solidFill>
                  <a:srgbClr val="0000CC"/>
                </a:solidFill>
                <a:latin typeface="Traditional Arabic" pitchFamily="18" charset="-78"/>
                <a:cs typeface="Traditional Arabic" pitchFamily="18" charset="-78"/>
              </a:rPr>
              <a:t>عقد، </a:t>
            </a:r>
            <a:r>
              <a:rPr lang="ar-SA" b="1" u="sng">
                <a:solidFill>
                  <a:srgbClr val="0000CC"/>
                </a:solidFill>
                <a:latin typeface="Traditional Arabic" pitchFamily="18" charset="-78"/>
                <a:cs typeface="Traditional Arabic" pitchFamily="18" charset="-78"/>
              </a:rPr>
              <a:t>على </a:t>
            </a:r>
            <a:r>
              <a:rPr lang="ar-SA" b="1" u="sng" smtClean="0">
                <a:solidFill>
                  <a:srgbClr val="0000CC"/>
                </a:solidFill>
                <a:latin typeface="Traditional Arabic" pitchFamily="18" charset="-78"/>
                <a:cs typeface="Traditional Arabic" pitchFamily="18" charset="-78"/>
              </a:rPr>
              <a:t>أن </a:t>
            </a:r>
            <a:r>
              <a:rPr lang="ar-SA" b="1" u="sng">
                <a:solidFill>
                  <a:srgbClr val="0000CC"/>
                </a:solidFill>
                <a:latin typeface="Traditional Arabic" pitchFamily="18" charset="-78"/>
                <a:cs typeface="Traditional Arabic" pitchFamily="18" charset="-78"/>
              </a:rPr>
              <a:t>تتوافر رغبتهما في الاصلاح</a:t>
            </a:r>
            <a:r>
              <a:rPr lang="ar-SA" b="1" smtClean="0">
                <a:solidFill>
                  <a:srgbClr val="0000CC"/>
                </a:solidFill>
                <a:latin typeface="Traditional Arabic" pitchFamily="18" charset="-78"/>
                <a:cs typeface="Traditional Arabic" pitchFamily="18" charset="-78"/>
              </a:rPr>
              <a:t>. </a:t>
            </a:r>
            <a:endParaRPr lang="ar-SA"/>
          </a:p>
        </p:txBody>
      </p:sp>
      <p:sp>
        <p:nvSpPr>
          <p:cNvPr id="4" name="مربع نص 3"/>
          <p:cNvSpPr txBox="1"/>
          <p:nvPr/>
        </p:nvSpPr>
        <p:spPr>
          <a:xfrm>
            <a:off x="1187624" y="689356"/>
            <a:ext cx="1584176" cy="369332"/>
          </a:xfrm>
          <a:prstGeom prst="rect">
            <a:avLst/>
          </a:prstGeom>
          <a:noFill/>
        </p:spPr>
        <p:txBody>
          <a:bodyPr wrap="square" rtlCol="1">
            <a:spAutoFit/>
          </a:bodyPr>
          <a:lstStyle/>
          <a:p>
            <a:r>
              <a:rPr lang="ar-SA" b="1" smtClean="0">
                <a:latin typeface="Traditional Arabic" pitchFamily="18" charset="-78"/>
                <a:cs typeface="Traditional Arabic" pitchFamily="18" charset="-78"/>
              </a:rPr>
              <a:t>د. نوري حمه سعيد</a:t>
            </a:r>
            <a:endParaRPr lang="ar-SA" b="1">
              <a:latin typeface="Traditional Arabic" pitchFamily="18" charset="-78"/>
              <a:cs typeface="Traditional Arabic" pitchFamily="18" charset="-78"/>
            </a:endParaRPr>
          </a:p>
        </p:txBody>
      </p:sp>
    </p:spTree>
    <p:extLst>
      <p:ext uri="{BB962C8B-B14F-4D97-AF65-F5344CB8AC3E}">
        <p14:creationId xmlns:p14="http://schemas.microsoft.com/office/powerpoint/2010/main" val="76110779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987824" y="404664"/>
            <a:ext cx="3600400" cy="576064"/>
          </a:xfrm>
          <a:noFill/>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ar-SA" cap="none" smtClean="0">
                <a:solidFill>
                  <a:srgbClr val="0000CC"/>
                </a:solidFill>
                <a:latin typeface="Traditional Arabic" pitchFamily="18" charset="-78"/>
                <a:cs typeface="Ali-A-Azzam" pitchFamily="2" charset="-78"/>
              </a:rPr>
              <a:t>نفقة المطلقة تعسفا</a:t>
            </a:r>
            <a:endParaRPr lang="ar-SA">
              <a:solidFill>
                <a:srgbClr val="0000CC"/>
              </a:solidFill>
              <a:effectLst>
                <a:outerShdw blurRad="50800" dist="38100" dir="2700000" algn="tl" rotWithShape="0">
                  <a:prstClr val="black">
                    <a:alpha val="40000"/>
                  </a:prstClr>
                </a:outerShdw>
                <a:reflection blurRad="12700" stA="48000" endA="300" endPos="55000" dir="5400000" sy="-90000" algn="bl" rotWithShape="0"/>
              </a:effectLst>
              <a:latin typeface="Traditional Arabic" pitchFamily="18" charset="-78"/>
              <a:cs typeface="Ali-A-Azzam" pitchFamily="2" charset="-78"/>
            </a:endParaRPr>
          </a:p>
        </p:txBody>
      </p:sp>
      <p:sp>
        <p:nvSpPr>
          <p:cNvPr id="3" name="عنصر نائب للنص 2"/>
          <p:cNvSpPr>
            <a:spLocks noGrp="1"/>
          </p:cNvSpPr>
          <p:nvPr>
            <p:ph type="body" idx="1"/>
          </p:nvPr>
        </p:nvSpPr>
        <p:spPr>
          <a:xfrm>
            <a:off x="323528" y="1196752"/>
            <a:ext cx="8640960" cy="5184576"/>
          </a:xfrm>
          <a:ln>
            <a:solidFill>
              <a:schemeClr val="accent1"/>
            </a:solidFill>
          </a:ln>
        </p:spPr>
        <p:txBody>
          <a:bodyPr>
            <a:noAutofit/>
          </a:bodyPr>
          <a:lstStyle/>
          <a:p>
            <a:pPr marL="0" indent="0" algn="just">
              <a:lnSpc>
                <a:spcPts val="3500"/>
              </a:lnSpc>
              <a:buNone/>
            </a:pPr>
            <a:r>
              <a:rPr lang="ar-SA">
                <a:solidFill>
                  <a:srgbClr val="008000"/>
                </a:solidFill>
                <a:latin typeface="Traditional Arabic" pitchFamily="18" charset="-78"/>
                <a:cs typeface="Ali-A-Azzam" pitchFamily="2" charset="-78"/>
              </a:rPr>
              <a:t>المادة (39</a:t>
            </a:r>
            <a:r>
              <a:rPr lang="ar-SA" smtClean="0">
                <a:solidFill>
                  <a:srgbClr val="008000"/>
                </a:solidFill>
                <a:latin typeface="Traditional Arabic" pitchFamily="18" charset="-78"/>
                <a:cs typeface="Ali-A-Azzam" pitchFamily="2" charset="-78"/>
              </a:rPr>
              <a:t>) من القانون المعدل العراقي:</a:t>
            </a:r>
            <a:endParaRPr lang="en-US">
              <a:solidFill>
                <a:srgbClr val="008000"/>
              </a:solidFill>
              <a:latin typeface="Traditional Arabic" pitchFamily="18" charset="-78"/>
              <a:cs typeface="Ali-A-Azzam" pitchFamily="2" charset="-78"/>
            </a:endParaRPr>
          </a:p>
          <a:p>
            <a:pPr marL="0" indent="0" algn="just">
              <a:lnSpc>
                <a:spcPts val="3500"/>
              </a:lnSpc>
              <a:buNone/>
            </a:pPr>
            <a:r>
              <a:rPr lang="ar-SA" b="1" smtClean="0">
                <a:solidFill>
                  <a:srgbClr val="008000"/>
                </a:solidFill>
                <a:latin typeface="Traditional Arabic" pitchFamily="18" charset="-78"/>
                <a:cs typeface="Traditional Arabic" pitchFamily="18" charset="-78"/>
              </a:rPr>
              <a:t>3 </a:t>
            </a:r>
            <a:r>
              <a:rPr lang="ar-SA" b="1">
                <a:solidFill>
                  <a:srgbClr val="008000"/>
                </a:solidFill>
                <a:latin typeface="Traditional Arabic" pitchFamily="18" charset="-78"/>
                <a:cs typeface="Traditional Arabic" pitchFamily="18" charset="-78"/>
              </a:rPr>
              <a:t>– </a:t>
            </a:r>
            <a:r>
              <a:rPr lang="ar-SA" b="1" smtClean="0">
                <a:solidFill>
                  <a:srgbClr val="008000"/>
                </a:solidFill>
                <a:latin typeface="Traditional Arabic" pitchFamily="18" charset="-78"/>
                <a:cs typeface="Traditional Arabic" pitchFamily="18" charset="-78"/>
              </a:rPr>
              <a:t>إذا </a:t>
            </a:r>
            <a:r>
              <a:rPr lang="ar-SA" b="1">
                <a:solidFill>
                  <a:srgbClr val="008000"/>
                </a:solidFill>
                <a:latin typeface="Traditional Arabic" pitchFamily="18" charset="-78"/>
                <a:cs typeface="Traditional Arabic" pitchFamily="18" charset="-78"/>
              </a:rPr>
              <a:t>طلق الزوج زوجته وتبين للمحكمة </a:t>
            </a:r>
            <a:r>
              <a:rPr lang="ar-SA" b="1" smtClean="0">
                <a:solidFill>
                  <a:srgbClr val="008000"/>
                </a:solidFill>
                <a:latin typeface="Traditional Arabic" pitchFamily="18" charset="-78"/>
                <a:cs typeface="Traditional Arabic" pitchFamily="18" charset="-78"/>
              </a:rPr>
              <a:t>أن </a:t>
            </a:r>
            <a:r>
              <a:rPr lang="ar-SA" b="1">
                <a:solidFill>
                  <a:srgbClr val="008000"/>
                </a:solidFill>
                <a:latin typeface="Traditional Arabic" pitchFamily="18" charset="-78"/>
                <a:cs typeface="Traditional Arabic" pitchFamily="18" charset="-78"/>
              </a:rPr>
              <a:t>الزوج متعسف في طلاقها </a:t>
            </a:r>
            <a:r>
              <a:rPr lang="ar-SA" b="1" smtClean="0">
                <a:solidFill>
                  <a:srgbClr val="008000"/>
                </a:solidFill>
                <a:latin typeface="Traditional Arabic" pitchFamily="18" charset="-78"/>
                <a:cs typeface="Traditional Arabic" pitchFamily="18" charset="-78"/>
              </a:rPr>
              <a:t>وأن </a:t>
            </a:r>
            <a:r>
              <a:rPr lang="ar-SA" b="1">
                <a:solidFill>
                  <a:srgbClr val="008000"/>
                </a:solidFill>
                <a:latin typeface="Traditional Arabic" pitchFamily="18" charset="-78"/>
                <a:cs typeface="Traditional Arabic" pitchFamily="18" charset="-78"/>
              </a:rPr>
              <a:t>الزوجة </a:t>
            </a:r>
            <a:r>
              <a:rPr lang="ar-SA" b="1" smtClean="0">
                <a:solidFill>
                  <a:srgbClr val="008000"/>
                </a:solidFill>
                <a:latin typeface="Traditional Arabic" pitchFamily="18" charset="-78"/>
                <a:cs typeface="Traditional Arabic" pitchFamily="18" charset="-78"/>
              </a:rPr>
              <a:t>أصابها </a:t>
            </a:r>
            <a:r>
              <a:rPr lang="ar-SA" b="1">
                <a:solidFill>
                  <a:srgbClr val="008000"/>
                </a:solidFill>
                <a:latin typeface="Traditional Arabic" pitchFamily="18" charset="-78"/>
                <a:cs typeface="Traditional Arabic" pitchFamily="18" charset="-78"/>
              </a:rPr>
              <a:t>ضرر من جراء ذلك، تحكم المحكمة بطلب منها على مطلقها بتعويض يتناسب وحالته المالية ودرجة تعسفه، يقدر جملة، على </a:t>
            </a:r>
            <a:r>
              <a:rPr lang="ar-SA" b="1" smtClean="0">
                <a:solidFill>
                  <a:srgbClr val="008000"/>
                </a:solidFill>
                <a:latin typeface="Traditional Arabic" pitchFamily="18" charset="-78"/>
                <a:cs typeface="Traditional Arabic" pitchFamily="18" charset="-78"/>
              </a:rPr>
              <a:t>أن </a:t>
            </a:r>
            <a:r>
              <a:rPr lang="ar-SA" b="1" u="sng">
                <a:solidFill>
                  <a:srgbClr val="008000"/>
                </a:solidFill>
                <a:latin typeface="Traditional Arabic" pitchFamily="18" charset="-78"/>
                <a:cs typeface="Traditional Arabic" pitchFamily="18" charset="-78"/>
              </a:rPr>
              <a:t>لا يتجاوز نفقتها لمدة سنتين</a:t>
            </a:r>
            <a:r>
              <a:rPr lang="ar-SA" b="1">
                <a:solidFill>
                  <a:srgbClr val="008000"/>
                </a:solidFill>
                <a:latin typeface="Traditional Arabic" pitchFamily="18" charset="-78"/>
                <a:cs typeface="Traditional Arabic" pitchFamily="18" charset="-78"/>
              </a:rPr>
              <a:t> علاوة على حقوقها الثابتة </a:t>
            </a:r>
            <a:r>
              <a:rPr lang="ar-SA" b="1" smtClean="0">
                <a:solidFill>
                  <a:srgbClr val="008000"/>
                </a:solidFill>
                <a:latin typeface="Traditional Arabic" pitchFamily="18" charset="-78"/>
                <a:cs typeface="Traditional Arabic" pitchFamily="18" charset="-78"/>
              </a:rPr>
              <a:t>الأخرى</a:t>
            </a:r>
            <a:r>
              <a:rPr lang="ar-SA" b="1">
                <a:solidFill>
                  <a:srgbClr val="008000"/>
                </a:solidFill>
                <a:latin typeface="Traditional Arabic" pitchFamily="18" charset="-78"/>
                <a:cs typeface="Traditional Arabic" pitchFamily="18" charset="-78"/>
              </a:rPr>
              <a:t>.</a:t>
            </a:r>
            <a:endParaRPr lang="en-US">
              <a:solidFill>
                <a:srgbClr val="008000"/>
              </a:solidFill>
              <a:latin typeface="Traditional Arabic" pitchFamily="18" charset="-78"/>
              <a:cs typeface="Traditional Arabic" pitchFamily="18" charset="-78"/>
            </a:endParaRPr>
          </a:p>
          <a:p>
            <a:pPr marL="0" indent="0" algn="just">
              <a:lnSpc>
                <a:spcPts val="3500"/>
              </a:lnSpc>
              <a:buNone/>
            </a:pPr>
            <a:r>
              <a:rPr lang="ar-SA">
                <a:solidFill>
                  <a:srgbClr val="0000CC"/>
                </a:solidFill>
                <a:latin typeface="Traditional Arabic" pitchFamily="18" charset="-78"/>
                <a:cs typeface="Ali-A-Azzam" pitchFamily="2" charset="-78"/>
              </a:rPr>
              <a:t>المادة (17</a:t>
            </a:r>
            <a:r>
              <a:rPr lang="ar-SA" smtClean="0">
                <a:solidFill>
                  <a:srgbClr val="0000CC"/>
                </a:solidFill>
                <a:latin typeface="Traditional Arabic" pitchFamily="18" charset="-78"/>
                <a:cs typeface="Ali-A-Azzam" pitchFamily="2" charset="-78"/>
              </a:rPr>
              <a:t>) من تعديل التطبيق الكوردستاني:</a:t>
            </a:r>
            <a:endParaRPr lang="en-US">
              <a:solidFill>
                <a:srgbClr val="0000CC"/>
              </a:solidFill>
              <a:latin typeface="Traditional Arabic" pitchFamily="18" charset="-78"/>
              <a:cs typeface="Ali-A-Azzam" pitchFamily="2" charset="-78"/>
            </a:endParaRPr>
          </a:p>
          <a:p>
            <a:pPr marL="0" indent="0" algn="just">
              <a:lnSpc>
                <a:spcPts val="3500"/>
              </a:lnSpc>
              <a:buNone/>
            </a:pPr>
            <a:r>
              <a:rPr lang="ar-SA" b="1">
                <a:solidFill>
                  <a:srgbClr val="0000CC"/>
                </a:solidFill>
                <a:latin typeface="Traditional Arabic" pitchFamily="18" charset="-78"/>
                <a:cs typeface="Traditional Arabic" pitchFamily="18" charset="-78"/>
              </a:rPr>
              <a:t>3- إ</a:t>
            </a:r>
            <a:r>
              <a:rPr lang="ar-SA" b="1" smtClean="0">
                <a:solidFill>
                  <a:srgbClr val="0000CC"/>
                </a:solidFill>
                <a:latin typeface="Traditional Arabic" pitchFamily="18" charset="-78"/>
                <a:cs typeface="Traditional Arabic" pitchFamily="18" charset="-78"/>
              </a:rPr>
              <a:t>ذا </a:t>
            </a:r>
            <a:r>
              <a:rPr lang="ar-SA" b="1">
                <a:solidFill>
                  <a:srgbClr val="0000CC"/>
                </a:solidFill>
                <a:latin typeface="Traditional Arabic" pitchFamily="18" charset="-78"/>
                <a:cs typeface="Traditional Arabic" pitchFamily="18" charset="-78"/>
              </a:rPr>
              <a:t>طلق الزوج زوجته وتبين للمحكمة </a:t>
            </a:r>
            <a:r>
              <a:rPr lang="ar-SA" b="1" smtClean="0">
                <a:solidFill>
                  <a:srgbClr val="0000CC"/>
                </a:solidFill>
                <a:latin typeface="Traditional Arabic" pitchFamily="18" charset="-78"/>
                <a:cs typeface="Traditional Arabic" pitchFamily="18" charset="-78"/>
              </a:rPr>
              <a:t>أن </a:t>
            </a:r>
            <a:r>
              <a:rPr lang="ar-SA" b="1">
                <a:solidFill>
                  <a:srgbClr val="0000CC"/>
                </a:solidFill>
                <a:latin typeface="Traditional Arabic" pitchFamily="18" charset="-78"/>
                <a:cs typeface="Traditional Arabic" pitchFamily="18" charset="-78"/>
              </a:rPr>
              <a:t>الزوج متعسف في طلاقها </a:t>
            </a:r>
            <a:r>
              <a:rPr lang="ar-SA" b="1" smtClean="0">
                <a:solidFill>
                  <a:srgbClr val="0000CC"/>
                </a:solidFill>
                <a:latin typeface="Traditional Arabic" pitchFamily="18" charset="-78"/>
                <a:cs typeface="Traditional Arabic" pitchFamily="18" charset="-78"/>
              </a:rPr>
              <a:t>وأن </a:t>
            </a:r>
            <a:r>
              <a:rPr lang="ar-SA" b="1">
                <a:solidFill>
                  <a:srgbClr val="0000CC"/>
                </a:solidFill>
                <a:latin typeface="Traditional Arabic" pitchFamily="18" charset="-78"/>
                <a:cs typeface="Traditional Arabic" pitchFamily="18" charset="-78"/>
              </a:rPr>
              <a:t>الزوجة </a:t>
            </a:r>
            <a:r>
              <a:rPr lang="ar-SA" b="1" smtClean="0">
                <a:solidFill>
                  <a:srgbClr val="0000CC"/>
                </a:solidFill>
                <a:latin typeface="Traditional Arabic" pitchFamily="18" charset="-78"/>
                <a:cs typeface="Traditional Arabic" pitchFamily="18" charset="-78"/>
              </a:rPr>
              <a:t>أصابها </a:t>
            </a:r>
            <a:r>
              <a:rPr lang="ar-SA" b="1">
                <a:solidFill>
                  <a:srgbClr val="0000CC"/>
                </a:solidFill>
                <a:latin typeface="Traditional Arabic" pitchFamily="18" charset="-78"/>
                <a:cs typeface="Traditional Arabic" pitchFamily="18" charset="-78"/>
              </a:rPr>
              <a:t>ضرر من جراء ذلك تحكم المحكمة بطلب منها على مطلقها بتعويض يتناسب وحالته المالية ودرجة تعسفه يقدر جملة على </a:t>
            </a:r>
            <a:r>
              <a:rPr lang="ar-SA" b="1" smtClean="0">
                <a:solidFill>
                  <a:srgbClr val="0000CC"/>
                </a:solidFill>
                <a:latin typeface="Traditional Arabic" pitchFamily="18" charset="-78"/>
                <a:cs typeface="Traditional Arabic" pitchFamily="18" charset="-78"/>
              </a:rPr>
              <a:t>أن </a:t>
            </a:r>
            <a:r>
              <a:rPr lang="ar-SA" b="1">
                <a:solidFill>
                  <a:srgbClr val="0000CC"/>
                </a:solidFill>
                <a:latin typeface="Traditional Arabic" pitchFamily="18" charset="-78"/>
                <a:cs typeface="Traditional Arabic" pitchFamily="18" charset="-78"/>
              </a:rPr>
              <a:t>لا تقل عن نفقتها </a:t>
            </a:r>
            <a:r>
              <a:rPr lang="ar-SA" b="1" u="sng">
                <a:solidFill>
                  <a:srgbClr val="0000CC"/>
                </a:solidFill>
                <a:latin typeface="Traditional Arabic" pitchFamily="18" charset="-78"/>
                <a:cs typeface="Traditional Arabic" pitchFamily="18" charset="-78"/>
              </a:rPr>
              <a:t>لمدة ثلاث سنوات ولا تزيد على خمس سنوات </a:t>
            </a:r>
            <a:r>
              <a:rPr lang="ar-SA" b="1">
                <a:solidFill>
                  <a:srgbClr val="0000CC"/>
                </a:solidFill>
                <a:latin typeface="Traditional Arabic" pitchFamily="18" charset="-78"/>
                <a:cs typeface="Traditional Arabic" pitchFamily="18" charset="-78"/>
              </a:rPr>
              <a:t>علاوة على حقوقها الثابتة </a:t>
            </a:r>
            <a:r>
              <a:rPr lang="ar-SA" b="1" smtClean="0">
                <a:solidFill>
                  <a:srgbClr val="0000CC"/>
                </a:solidFill>
                <a:latin typeface="Traditional Arabic" pitchFamily="18" charset="-78"/>
                <a:cs typeface="Traditional Arabic" pitchFamily="18" charset="-78"/>
              </a:rPr>
              <a:t>الأخرى. </a:t>
            </a:r>
            <a:endParaRPr lang="en-US">
              <a:solidFill>
                <a:srgbClr val="FF0000"/>
              </a:solidFill>
              <a:latin typeface="Traditional Arabic" pitchFamily="18" charset="-78"/>
              <a:cs typeface="Traditional Arabic" pitchFamily="18" charset="-78"/>
            </a:endParaRPr>
          </a:p>
        </p:txBody>
      </p:sp>
      <p:sp>
        <p:nvSpPr>
          <p:cNvPr id="4" name="مربع نص 3"/>
          <p:cNvSpPr txBox="1"/>
          <p:nvPr/>
        </p:nvSpPr>
        <p:spPr>
          <a:xfrm>
            <a:off x="827584" y="692696"/>
            <a:ext cx="1584176" cy="369332"/>
          </a:xfrm>
          <a:prstGeom prst="rect">
            <a:avLst/>
          </a:prstGeom>
          <a:noFill/>
        </p:spPr>
        <p:txBody>
          <a:bodyPr wrap="square" rtlCol="1">
            <a:spAutoFit/>
          </a:bodyPr>
          <a:lstStyle/>
          <a:p>
            <a:r>
              <a:rPr lang="ar-SA" b="1" smtClean="0">
                <a:latin typeface="Traditional Arabic" pitchFamily="18" charset="-78"/>
                <a:cs typeface="Traditional Arabic" pitchFamily="18" charset="-78"/>
              </a:rPr>
              <a:t>د. نوري حمه سعيد</a:t>
            </a:r>
            <a:endParaRPr lang="ar-SA" b="1">
              <a:latin typeface="Traditional Arabic" pitchFamily="18" charset="-78"/>
              <a:cs typeface="Traditional Arabic" pitchFamily="18" charset="-78"/>
            </a:endParaRPr>
          </a:p>
        </p:txBody>
      </p:sp>
    </p:spTree>
    <p:extLst>
      <p:ext uri="{BB962C8B-B14F-4D97-AF65-F5344CB8AC3E}">
        <p14:creationId xmlns:p14="http://schemas.microsoft.com/office/powerpoint/2010/main" val="308788204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339752" y="404664"/>
            <a:ext cx="5472608" cy="576064"/>
          </a:xfrm>
          <a:noFill/>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ar-SA" cap="none" smtClean="0">
                <a:solidFill>
                  <a:srgbClr val="0000CC"/>
                </a:solidFill>
                <a:latin typeface="Traditional Arabic" pitchFamily="18" charset="-78"/>
                <a:cs typeface="Ali-A-Azzam" pitchFamily="2" charset="-78"/>
              </a:rPr>
              <a:t>للزوجة طلب التفريق إذا تزوج زوجها من ثانية</a:t>
            </a:r>
            <a:endParaRPr lang="ar-SA">
              <a:solidFill>
                <a:srgbClr val="0000CC"/>
              </a:solidFill>
              <a:effectLst>
                <a:outerShdw blurRad="50800" dist="38100" dir="2700000" algn="tl" rotWithShape="0">
                  <a:prstClr val="black">
                    <a:alpha val="40000"/>
                  </a:prstClr>
                </a:outerShdw>
                <a:reflection blurRad="12700" stA="48000" endA="300" endPos="55000" dir="5400000" sy="-90000" algn="bl" rotWithShape="0"/>
              </a:effectLst>
              <a:latin typeface="Traditional Arabic" pitchFamily="18" charset="-78"/>
              <a:cs typeface="Ali-A-Azzam" pitchFamily="2" charset="-78"/>
            </a:endParaRPr>
          </a:p>
        </p:txBody>
      </p:sp>
      <p:sp>
        <p:nvSpPr>
          <p:cNvPr id="3" name="عنصر نائب للنص 2"/>
          <p:cNvSpPr>
            <a:spLocks noGrp="1"/>
          </p:cNvSpPr>
          <p:nvPr>
            <p:ph type="body" idx="1"/>
          </p:nvPr>
        </p:nvSpPr>
        <p:spPr>
          <a:xfrm>
            <a:off x="304800" y="1340768"/>
            <a:ext cx="8686800" cy="5184576"/>
          </a:xfrm>
          <a:ln>
            <a:solidFill>
              <a:schemeClr val="accent1"/>
            </a:solidFill>
          </a:ln>
        </p:spPr>
        <p:txBody>
          <a:bodyPr>
            <a:noAutofit/>
          </a:bodyPr>
          <a:lstStyle/>
          <a:p>
            <a:pPr marL="0" indent="0" algn="just">
              <a:buNone/>
            </a:pPr>
            <a:r>
              <a:rPr lang="ar-SA">
                <a:solidFill>
                  <a:srgbClr val="008000"/>
                </a:solidFill>
                <a:latin typeface="Traditional Arabic" pitchFamily="18" charset="-78"/>
                <a:cs typeface="Ali-A-Azzam" pitchFamily="2" charset="-78"/>
              </a:rPr>
              <a:t>المادة( 40</a:t>
            </a:r>
            <a:r>
              <a:rPr lang="ar-SA" smtClean="0">
                <a:solidFill>
                  <a:srgbClr val="008000"/>
                </a:solidFill>
                <a:latin typeface="Traditional Arabic" pitchFamily="18" charset="-78"/>
                <a:cs typeface="Ali-A-Azzam" pitchFamily="2" charset="-78"/>
              </a:rPr>
              <a:t>) من القانون المعدل العراقي:</a:t>
            </a:r>
            <a:endParaRPr lang="en-US">
              <a:solidFill>
                <a:srgbClr val="008000"/>
              </a:solidFill>
              <a:latin typeface="Traditional Arabic" pitchFamily="18" charset="-78"/>
              <a:cs typeface="Ali-A-Azzam" pitchFamily="2" charset="-78"/>
            </a:endParaRPr>
          </a:p>
          <a:p>
            <a:pPr marL="0" indent="0" algn="just">
              <a:buNone/>
            </a:pPr>
            <a:r>
              <a:rPr lang="ar-SA" b="1">
                <a:solidFill>
                  <a:srgbClr val="008000"/>
                </a:solidFill>
                <a:latin typeface="Traditional Arabic" pitchFamily="18" charset="-78"/>
                <a:cs typeface="Traditional Arabic" pitchFamily="18" charset="-78"/>
              </a:rPr>
              <a:t>5- اذا تزوج الزوج بزوجة ثانية بدون </a:t>
            </a:r>
            <a:r>
              <a:rPr lang="ar-SA" b="1" smtClean="0">
                <a:solidFill>
                  <a:srgbClr val="008000"/>
                </a:solidFill>
                <a:latin typeface="Traditional Arabic" pitchFamily="18" charset="-78"/>
                <a:cs typeface="Traditional Arabic" pitchFamily="18" charset="-78"/>
              </a:rPr>
              <a:t>إذن </a:t>
            </a:r>
            <a:r>
              <a:rPr lang="ar-SA" b="1">
                <a:solidFill>
                  <a:srgbClr val="008000"/>
                </a:solidFill>
                <a:latin typeface="Traditional Arabic" pitchFamily="18" charset="-78"/>
                <a:cs typeface="Traditional Arabic" pitchFamily="18" charset="-78"/>
              </a:rPr>
              <a:t>من </a:t>
            </a:r>
            <a:r>
              <a:rPr lang="ar-SA" b="1" smtClean="0">
                <a:solidFill>
                  <a:srgbClr val="008000"/>
                </a:solidFill>
                <a:latin typeface="Traditional Arabic" pitchFamily="18" charset="-78"/>
                <a:cs typeface="Traditional Arabic" pitchFamily="18" charset="-78"/>
              </a:rPr>
              <a:t>المحكمة، فيحيل إلى </a:t>
            </a:r>
            <a:r>
              <a:rPr lang="ar-SA" smtClean="0">
                <a:solidFill>
                  <a:schemeClr val="tx1"/>
                </a:solidFill>
                <a:latin typeface="Traditional Arabic" pitchFamily="18" charset="-78"/>
                <a:cs typeface="Traditional Arabic" pitchFamily="18" charset="-78"/>
              </a:rPr>
              <a:t>قانون أصول المحاكمات الجزائية:</a:t>
            </a:r>
          </a:p>
          <a:p>
            <a:pPr marL="0" indent="0" algn="just">
              <a:buNone/>
            </a:pPr>
            <a:r>
              <a:rPr lang="ar-SA" smtClean="0">
                <a:solidFill>
                  <a:schemeClr val="tx1"/>
                </a:solidFill>
                <a:latin typeface="Traditional Arabic" pitchFamily="18" charset="-78"/>
                <a:cs typeface="Traditional Arabic" pitchFamily="18" charset="-78"/>
              </a:rPr>
              <a:t>زنا </a:t>
            </a:r>
            <a:r>
              <a:rPr lang="ar-SA">
                <a:solidFill>
                  <a:schemeClr val="tx1"/>
                </a:solidFill>
                <a:latin typeface="Traditional Arabic" pitchFamily="18" charset="-78"/>
                <a:cs typeface="Traditional Arabic" pitchFamily="18" charset="-78"/>
              </a:rPr>
              <a:t>الزوجية </a:t>
            </a:r>
            <a:r>
              <a:rPr lang="ar-SA" smtClean="0">
                <a:solidFill>
                  <a:schemeClr val="tx1"/>
                </a:solidFill>
                <a:latin typeface="Traditional Arabic" pitchFamily="18" charset="-78"/>
                <a:cs typeface="Traditional Arabic" pitchFamily="18" charset="-78"/>
              </a:rPr>
              <a:t>أو </a:t>
            </a:r>
            <a:r>
              <a:rPr lang="ar-SA">
                <a:solidFill>
                  <a:schemeClr val="tx1"/>
                </a:solidFill>
                <a:latin typeface="Traditional Arabic" pitchFamily="18" charset="-78"/>
                <a:cs typeface="Traditional Arabic" pitchFamily="18" charset="-78"/>
              </a:rPr>
              <a:t>تعدد الزوجات لا يجوز تحريك الدعوى </a:t>
            </a:r>
            <a:r>
              <a:rPr lang="ar-SA" smtClean="0">
                <a:solidFill>
                  <a:schemeClr val="tx1"/>
                </a:solidFill>
                <a:latin typeface="Traditional Arabic" pitchFamily="18" charset="-78"/>
                <a:cs typeface="Traditional Arabic" pitchFamily="18" charset="-78"/>
              </a:rPr>
              <a:t>الجزائية فيهما إلا </a:t>
            </a:r>
            <a:r>
              <a:rPr lang="ar-SA">
                <a:solidFill>
                  <a:schemeClr val="tx1"/>
                </a:solidFill>
                <a:latin typeface="Traditional Arabic" pitchFamily="18" charset="-78"/>
                <a:cs typeface="Traditional Arabic" pitchFamily="18" charset="-78"/>
              </a:rPr>
              <a:t>بناء على شكوى من المجني عليه </a:t>
            </a:r>
            <a:r>
              <a:rPr lang="ar-SA" smtClean="0">
                <a:solidFill>
                  <a:schemeClr val="tx1"/>
                </a:solidFill>
                <a:latin typeface="Traditional Arabic" pitchFamily="18" charset="-78"/>
                <a:cs typeface="Traditional Arabic" pitchFamily="18" charset="-78"/>
              </a:rPr>
              <a:t>أو </a:t>
            </a:r>
            <a:r>
              <a:rPr lang="ar-SA">
                <a:solidFill>
                  <a:schemeClr val="tx1"/>
                </a:solidFill>
                <a:latin typeface="Traditional Arabic" pitchFamily="18" charset="-78"/>
                <a:cs typeface="Traditional Arabic" pitchFamily="18" charset="-78"/>
              </a:rPr>
              <a:t>من يقوم مقامه قانوناً</a:t>
            </a:r>
            <a:r>
              <a:rPr lang="ar-SA" smtClean="0">
                <a:solidFill>
                  <a:schemeClr val="tx1"/>
                </a:solidFill>
                <a:latin typeface="Traditional Arabic" pitchFamily="18" charset="-78"/>
                <a:cs typeface="Traditional Arabic" pitchFamily="18" charset="-78"/>
              </a:rPr>
              <a:t>.</a:t>
            </a:r>
          </a:p>
          <a:p>
            <a:pPr marL="0" indent="0" algn="just">
              <a:lnSpc>
                <a:spcPts val="2500"/>
              </a:lnSpc>
              <a:buNone/>
            </a:pPr>
            <a:endParaRPr lang="ar-SA" b="1" smtClean="0">
              <a:solidFill>
                <a:srgbClr val="0000CC"/>
              </a:solidFill>
              <a:latin typeface="Traditional Arabic" pitchFamily="18" charset="-78"/>
              <a:cs typeface="Traditional Arabic" pitchFamily="18" charset="-78"/>
            </a:endParaRPr>
          </a:p>
          <a:p>
            <a:pPr marL="0" indent="0" algn="just">
              <a:buNone/>
            </a:pPr>
            <a:r>
              <a:rPr lang="ar-SA" smtClean="0">
                <a:solidFill>
                  <a:srgbClr val="0000CC"/>
                </a:solidFill>
                <a:latin typeface="Traditional Arabic" pitchFamily="18" charset="-78"/>
                <a:cs typeface="Ali-A-Azzam" pitchFamily="2" charset="-78"/>
              </a:rPr>
              <a:t>المادة </a:t>
            </a:r>
            <a:r>
              <a:rPr lang="ar-SA">
                <a:solidFill>
                  <a:srgbClr val="0000CC"/>
                </a:solidFill>
                <a:latin typeface="Traditional Arabic" pitchFamily="18" charset="-78"/>
                <a:cs typeface="Ali-A-Azzam" pitchFamily="2" charset="-78"/>
              </a:rPr>
              <a:t>(18</a:t>
            </a:r>
            <a:r>
              <a:rPr lang="ar-SA" smtClean="0">
                <a:solidFill>
                  <a:srgbClr val="0000CC"/>
                </a:solidFill>
                <a:latin typeface="Traditional Arabic" pitchFamily="18" charset="-78"/>
                <a:cs typeface="Ali-A-Azzam" pitchFamily="2" charset="-78"/>
              </a:rPr>
              <a:t>) من تعديل التطبيق الكوردستاني:</a:t>
            </a:r>
            <a:endParaRPr lang="en-US">
              <a:solidFill>
                <a:srgbClr val="0000CC"/>
              </a:solidFill>
              <a:latin typeface="Traditional Arabic" pitchFamily="18" charset="-78"/>
              <a:cs typeface="Ali-A-Azzam" pitchFamily="2" charset="-78"/>
            </a:endParaRPr>
          </a:p>
          <a:p>
            <a:pPr marL="0" indent="0" algn="just">
              <a:buNone/>
            </a:pPr>
            <a:r>
              <a:rPr lang="ar-SA" b="1">
                <a:solidFill>
                  <a:srgbClr val="0000CC"/>
                </a:solidFill>
                <a:latin typeface="Traditional Arabic" pitchFamily="18" charset="-78"/>
                <a:cs typeface="Traditional Arabic" pitchFamily="18" charset="-78"/>
              </a:rPr>
              <a:t>5- </a:t>
            </a:r>
            <a:r>
              <a:rPr lang="ar-SA" b="1" smtClean="0">
                <a:solidFill>
                  <a:srgbClr val="0000CC"/>
                </a:solidFill>
                <a:latin typeface="Traditional Arabic" pitchFamily="18" charset="-78"/>
                <a:cs typeface="Traditional Arabic" pitchFamily="18" charset="-78"/>
              </a:rPr>
              <a:t>إذا </a:t>
            </a:r>
            <a:r>
              <a:rPr lang="ar-SA" b="1">
                <a:solidFill>
                  <a:srgbClr val="0000CC"/>
                </a:solidFill>
                <a:latin typeface="Traditional Arabic" pitchFamily="18" charset="-78"/>
                <a:cs typeface="Traditional Arabic" pitchFamily="18" charset="-78"/>
              </a:rPr>
              <a:t>تزوج الزوج بزوجة ثانية يحق للزوجة </a:t>
            </a:r>
            <a:r>
              <a:rPr lang="ar-SA" b="1" smtClean="0">
                <a:solidFill>
                  <a:srgbClr val="0000CC"/>
                </a:solidFill>
                <a:latin typeface="Traditional Arabic" pitchFamily="18" charset="-78"/>
                <a:cs typeface="Traditional Arabic" pitchFamily="18" charset="-78"/>
              </a:rPr>
              <a:t>الأولى </a:t>
            </a:r>
            <a:r>
              <a:rPr lang="ar-SA" b="1">
                <a:solidFill>
                  <a:srgbClr val="0000CC"/>
                </a:solidFill>
                <a:latin typeface="Traditional Arabic" pitchFamily="18" charset="-78"/>
                <a:cs typeface="Traditional Arabic" pitchFamily="18" charset="-78"/>
              </a:rPr>
              <a:t>طلب التفريق</a:t>
            </a:r>
            <a:r>
              <a:rPr lang="ar-SA" sz="2800" b="1" smtClean="0">
                <a:solidFill>
                  <a:srgbClr val="FF0000"/>
                </a:solidFill>
                <a:latin typeface="Traditional Arabic" pitchFamily="18" charset="-78"/>
                <a:cs typeface="Traditional Arabic" pitchFamily="18" charset="-78"/>
              </a:rPr>
              <a:t>.</a:t>
            </a:r>
            <a:endParaRPr lang="en-US" sz="2800">
              <a:solidFill>
                <a:srgbClr val="FF0000"/>
              </a:solidFill>
              <a:latin typeface="Traditional Arabic" pitchFamily="18" charset="-78"/>
              <a:cs typeface="Traditional Arabic" pitchFamily="18" charset="-78"/>
            </a:endParaRPr>
          </a:p>
        </p:txBody>
      </p:sp>
      <p:sp>
        <p:nvSpPr>
          <p:cNvPr id="4" name="مربع نص 3"/>
          <p:cNvSpPr txBox="1"/>
          <p:nvPr/>
        </p:nvSpPr>
        <p:spPr>
          <a:xfrm>
            <a:off x="611560" y="689356"/>
            <a:ext cx="1584176" cy="369332"/>
          </a:xfrm>
          <a:prstGeom prst="rect">
            <a:avLst/>
          </a:prstGeom>
          <a:noFill/>
        </p:spPr>
        <p:txBody>
          <a:bodyPr wrap="square" rtlCol="1">
            <a:spAutoFit/>
          </a:bodyPr>
          <a:lstStyle/>
          <a:p>
            <a:r>
              <a:rPr lang="ar-SA" b="1" smtClean="0">
                <a:latin typeface="Traditional Arabic" pitchFamily="18" charset="-78"/>
                <a:cs typeface="Traditional Arabic" pitchFamily="18" charset="-78"/>
              </a:rPr>
              <a:t>د. نوري حمه سعيد</a:t>
            </a:r>
            <a:endParaRPr lang="ar-SA" b="1">
              <a:latin typeface="Traditional Arabic" pitchFamily="18" charset="-78"/>
              <a:cs typeface="Traditional Arabic" pitchFamily="18" charset="-78"/>
            </a:endParaRPr>
          </a:p>
        </p:txBody>
      </p:sp>
    </p:spTree>
    <p:extLst>
      <p:ext uri="{BB962C8B-B14F-4D97-AF65-F5344CB8AC3E}">
        <p14:creationId xmlns:p14="http://schemas.microsoft.com/office/powerpoint/2010/main" val="348191870"/>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43808" y="476672"/>
            <a:ext cx="3960440" cy="504056"/>
          </a:xfrm>
        </p:spPr>
        <p:txBody>
          <a:bodyPr>
            <a:normAutofit fontScale="90000"/>
          </a:bodyPr>
          <a:lstStyle/>
          <a:p>
            <a:pPr algn="ctr"/>
            <a:r>
              <a:rPr lang="ar-SA" sz="3300" smtClean="0">
                <a:solidFill>
                  <a:schemeClr val="tx1"/>
                </a:solidFill>
                <a:latin typeface="Traditional Arabic" pitchFamily="18" charset="-78"/>
                <a:cs typeface="Ali-A-Azzam" pitchFamily="2" charset="-78"/>
              </a:rPr>
              <a:t>طلب التفريق بسبب الحبس والهجر</a:t>
            </a:r>
            <a:endParaRPr lang="ar-SA" sz="3300">
              <a:solidFill>
                <a:schemeClr val="tx1"/>
              </a:solidFill>
            </a:endParaRPr>
          </a:p>
        </p:txBody>
      </p:sp>
      <p:sp>
        <p:nvSpPr>
          <p:cNvPr id="3" name="عنصر نائب للنص 2"/>
          <p:cNvSpPr>
            <a:spLocks noGrp="1"/>
          </p:cNvSpPr>
          <p:nvPr>
            <p:ph type="body" idx="1"/>
          </p:nvPr>
        </p:nvSpPr>
        <p:spPr>
          <a:xfrm>
            <a:off x="304800" y="1196752"/>
            <a:ext cx="8686800" cy="5257836"/>
          </a:xfrm>
        </p:spPr>
        <p:txBody>
          <a:bodyPr>
            <a:normAutofit fontScale="92500" lnSpcReduction="20000"/>
          </a:bodyPr>
          <a:lstStyle/>
          <a:p>
            <a:pPr marL="0" indent="0" algn="just">
              <a:buNone/>
            </a:pPr>
            <a:r>
              <a:rPr lang="ar-SA">
                <a:solidFill>
                  <a:srgbClr val="008000"/>
                </a:solidFill>
                <a:latin typeface="Traditional Arabic" pitchFamily="18" charset="-78"/>
                <a:cs typeface="Ali-A-Azzam" pitchFamily="2" charset="-78"/>
              </a:rPr>
              <a:t>المادة (43</a:t>
            </a:r>
            <a:r>
              <a:rPr lang="ar-SA" smtClean="0">
                <a:solidFill>
                  <a:srgbClr val="008000"/>
                </a:solidFill>
                <a:latin typeface="Traditional Arabic" pitchFamily="18" charset="-78"/>
                <a:cs typeface="Ali-A-Azzam" pitchFamily="2" charset="-78"/>
              </a:rPr>
              <a:t>) من القانون المعدل العراقي:</a:t>
            </a:r>
            <a:endParaRPr lang="en-US">
              <a:solidFill>
                <a:srgbClr val="008000"/>
              </a:solidFill>
              <a:latin typeface="Traditional Arabic" pitchFamily="18" charset="-78"/>
              <a:cs typeface="Ali-A-Azzam" pitchFamily="2" charset="-78"/>
            </a:endParaRPr>
          </a:p>
          <a:p>
            <a:pPr marL="0" indent="0" algn="just">
              <a:buNone/>
            </a:pPr>
            <a:r>
              <a:rPr lang="ar-SA" b="1">
                <a:solidFill>
                  <a:srgbClr val="008000"/>
                </a:solidFill>
                <a:latin typeface="Traditional Arabic" pitchFamily="18" charset="-78"/>
                <a:cs typeface="Traditional Arabic" pitchFamily="18" charset="-78"/>
              </a:rPr>
              <a:t>اولا– للزوجة طلب التفريق عند توفر احد الاسباب الاتية :</a:t>
            </a:r>
            <a:endParaRPr lang="en-US">
              <a:solidFill>
                <a:srgbClr val="008000"/>
              </a:solidFill>
              <a:latin typeface="Traditional Arabic" pitchFamily="18" charset="-78"/>
              <a:cs typeface="Traditional Arabic" pitchFamily="18" charset="-78"/>
            </a:endParaRPr>
          </a:p>
          <a:p>
            <a:pPr marL="0" indent="0" algn="just">
              <a:buNone/>
            </a:pPr>
            <a:r>
              <a:rPr lang="ar-SA" b="1">
                <a:solidFill>
                  <a:srgbClr val="008000"/>
                </a:solidFill>
                <a:latin typeface="Traditional Arabic" pitchFamily="18" charset="-78"/>
                <a:cs typeface="Traditional Arabic" pitchFamily="18" charset="-78"/>
              </a:rPr>
              <a:t>1- اذا حكم على زوجها بعقوبة مقيدة للحرية مدة ثلاث سنوات فاكثر ولو كان له مال تستطيع الانفاق منه .</a:t>
            </a:r>
            <a:endParaRPr lang="en-US">
              <a:solidFill>
                <a:srgbClr val="008000"/>
              </a:solidFill>
              <a:latin typeface="Traditional Arabic" pitchFamily="18" charset="-78"/>
              <a:cs typeface="Traditional Arabic" pitchFamily="18" charset="-78"/>
            </a:endParaRPr>
          </a:p>
          <a:p>
            <a:pPr marL="0" indent="0" algn="just">
              <a:buNone/>
            </a:pPr>
            <a:r>
              <a:rPr lang="ar-SA" b="1">
                <a:solidFill>
                  <a:srgbClr val="008000"/>
                </a:solidFill>
                <a:latin typeface="Traditional Arabic" pitchFamily="18" charset="-78"/>
                <a:cs typeface="Traditional Arabic" pitchFamily="18" charset="-78"/>
              </a:rPr>
              <a:t>2- اذا هجر الزوج زوجته </a:t>
            </a:r>
            <a:r>
              <a:rPr lang="ar-SA" b="1" u="sng">
                <a:solidFill>
                  <a:srgbClr val="008000"/>
                </a:solidFill>
                <a:latin typeface="Traditional Arabic" pitchFamily="18" charset="-78"/>
                <a:cs typeface="Traditional Arabic" pitchFamily="18" charset="-78"/>
              </a:rPr>
              <a:t>مدة سنتين</a:t>
            </a:r>
            <a:r>
              <a:rPr lang="ar-SA" b="1">
                <a:solidFill>
                  <a:srgbClr val="008000"/>
                </a:solidFill>
                <a:latin typeface="Traditional Arabic" pitchFamily="18" charset="-78"/>
                <a:cs typeface="Traditional Arabic" pitchFamily="18" charset="-78"/>
              </a:rPr>
              <a:t> فاكثر بلا عذر مشروع وان كان الزوج معروف الاقامة وله مال تستطيع الانفاق منه .</a:t>
            </a:r>
            <a:endParaRPr lang="en-US">
              <a:solidFill>
                <a:srgbClr val="008000"/>
              </a:solidFill>
              <a:latin typeface="Traditional Arabic" pitchFamily="18" charset="-78"/>
              <a:cs typeface="Traditional Arabic" pitchFamily="18" charset="-78"/>
            </a:endParaRPr>
          </a:p>
          <a:p>
            <a:pPr marL="0" indent="0">
              <a:buNone/>
            </a:pPr>
            <a:endParaRPr lang="ar-SA" b="1" smtClean="0">
              <a:latin typeface="Traditional Arabic" pitchFamily="18" charset="-78"/>
              <a:cs typeface="Traditional Arabic" pitchFamily="18" charset="-78"/>
            </a:endParaRPr>
          </a:p>
          <a:p>
            <a:pPr marL="0" indent="0">
              <a:buNone/>
            </a:pPr>
            <a:r>
              <a:rPr lang="ar-SA" smtClean="0">
                <a:solidFill>
                  <a:srgbClr val="0000CC"/>
                </a:solidFill>
                <a:latin typeface="Traditional Arabic" pitchFamily="18" charset="-78"/>
                <a:cs typeface="Ali-A-Azzam" pitchFamily="2" charset="-78"/>
              </a:rPr>
              <a:t>المادة </a:t>
            </a:r>
            <a:r>
              <a:rPr lang="ar-SA">
                <a:solidFill>
                  <a:srgbClr val="0000CC"/>
                </a:solidFill>
                <a:latin typeface="Traditional Arabic" pitchFamily="18" charset="-78"/>
                <a:cs typeface="Ali-A-Azzam" pitchFamily="2" charset="-78"/>
              </a:rPr>
              <a:t>(19</a:t>
            </a:r>
            <a:r>
              <a:rPr lang="ar-SA" smtClean="0">
                <a:solidFill>
                  <a:srgbClr val="0000CC"/>
                </a:solidFill>
                <a:latin typeface="Traditional Arabic" pitchFamily="18" charset="-78"/>
                <a:cs typeface="Ali-A-Azzam" pitchFamily="2" charset="-78"/>
              </a:rPr>
              <a:t>) من قانون التطبيق الكوردستاني:</a:t>
            </a:r>
            <a:endParaRPr lang="en-US">
              <a:solidFill>
                <a:srgbClr val="0000CC"/>
              </a:solidFill>
              <a:latin typeface="Traditional Arabic" pitchFamily="18" charset="-78"/>
              <a:cs typeface="Ali-A-Azzam" pitchFamily="2" charset="-78"/>
            </a:endParaRPr>
          </a:p>
          <a:p>
            <a:pPr marL="0" indent="0" algn="just">
              <a:buNone/>
            </a:pPr>
            <a:r>
              <a:rPr lang="ar-SA" b="1">
                <a:solidFill>
                  <a:srgbClr val="0000CC"/>
                </a:solidFill>
                <a:latin typeface="Traditional Arabic" pitchFamily="18" charset="-78"/>
                <a:cs typeface="Traditional Arabic" pitchFamily="18" charset="-78"/>
              </a:rPr>
              <a:t>1- </a:t>
            </a:r>
            <a:r>
              <a:rPr lang="ar-SA" b="1" smtClean="0">
                <a:solidFill>
                  <a:srgbClr val="0000CC"/>
                </a:solidFill>
                <a:latin typeface="Traditional Arabic" pitchFamily="18" charset="-78"/>
                <a:cs typeface="Traditional Arabic" pitchFamily="18" charset="-78"/>
              </a:rPr>
              <a:t>إذا </a:t>
            </a:r>
            <a:r>
              <a:rPr lang="ar-SA" b="1">
                <a:solidFill>
                  <a:srgbClr val="0000CC"/>
                </a:solidFill>
                <a:latin typeface="Traditional Arabic" pitchFamily="18" charset="-78"/>
                <a:cs typeface="Traditional Arabic" pitchFamily="18" charset="-78"/>
              </a:rPr>
              <a:t>حكم على زوجها بعقوبة مقيدة للحرية مدة ثلاث سنوات </a:t>
            </a:r>
            <a:r>
              <a:rPr lang="ar-SA" b="1" smtClean="0">
                <a:solidFill>
                  <a:srgbClr val="0000CC"/>
                </a:solidFill>
                <a:latin typeface="Traditional Arabic" pitchFamily="18" charset="-78"/>
                <a:cs typeface="Traditional Arabic" pitchFamily="18" charset="-78"/>
              </a:rPr>
              <a:t>فأكثر </a:t>
            </a:r>
            <a:r>
              <a:rPr lang="ar-SA" b="1" u="sng">
                <a:solidFill>
                  <a:srgbClr val="0000CC"/>
                </a:solidFill>
                <a:latin typeface="Traditional Arabic" pitchFamily="18" charset="-78"/>
                <a:cs typeface="Traditional Arabic" pitchFamily="18" charset="-78"/>
              </a:rPr>
              <a:t>بعد مضي سنة</a:t>
            </a:r>
            <a:r>
              <a:rPr lang="ar-SA" b="1">
                <a:solidFill>
                  <a:srgbClr val="0000CC"/>
                </a:solidFill>
                <a:latin typeface="Traditional Arabic" pitchFamily="18" charset="-78"/>
                <a:cs typeface="Traditional Arabic" pitchFamily="18" charset="-78"/>
              </a:rPr>
              <a:t> على التنفيذ ولو كان له مال تستطيع الانفاق منه</a:t>
            </a:r>
            <a:r>
              <a:rPr lang="ar-SA" b="1" smtClean="0">
                <a:solidFill>
                  <a:srgbClr val="0000CC"/>
                </a:solidFill>
                <a:latin typeface="Traditional Arabic" pitchFamily="18" charset="-78"/>
                <a:cs typeface="Traditional Arabic" pitchFamily="18" charset="-78"/>
              </a:rPr>
              <a:t>.</a:t>
            </a:r>
            <a:endParaRPr lang="en-US">
              <a:solidFill>
                <a:srgbClr val="FF0000"/>
              </a:solidFill>
              <a:latin typeface="Traditional Arabic" pitchFamily="18" charset="-78"/>
              <a:cs typeface="Traditional Arabic" pitchFamily="18" charset="-78"/>
            </a:endParaRPr>
          </a:p>
          <a:p>
            <a:pPr marL="0" indent="0">
              <a:buNone/>
            </a:pPr>
            <a:r>
              <a:rPr lang="ar-SA" b="1">
                <a:solidFill>
                  <a:srgbClr val="0000CC"/>
                </a:solidFill>
                <a:latin typeface="Traditional Arabic" pitchFamily="18" charset="-78"/>
                <a:cs typeface="Traditional Arabic" pitchFamily="18" charset="-78"/>
              </a:rPr>
              <a:t>2- </a:t>
            </a:r>
            <a:r>
              <a:rPr lang="ar-SA" b="1" smtClean="0">
                <a:solidFill>
                  <a:srgbClr val="0000CC"/>
                </a:solidFill>
                <a:latin typeface="Traditional Arabic" pitchFamily="18" charset="-78"/>
                <a:cs typeface="Traditional Arabic" pitchFamily="18" charset="-78"/>
              </a:rPr>
              <a:t>إذا </a:t>
            </a:r>
            <a:r>
              <a:rPr lang="ar-SA" b="1">
                <a:solidFill>
                  <a:srgbClr val="0000CC"/>
                </a:solidFill>
                <a:latin typeface="Traditional Arabic" pitchFamily="18" charset="-78"/>
                <a:cs typeface="Traditional Arabic" pitchFamily="18" charset="-78"/>
              </a:rPr>
              <a:t>هجر الزوج زوجته </a:t>
            </a:r>
            <a:r>
              <a:rPr lang="ar-SA" b="1" u="sng">
                <a:solidFill>
                  <a:srgbClr val="0000CC"/>
                </a:solidFill>
                <a:latin typeface="Traditional Arabic" pitchFamily="18" charset="-78"/>
                <a:cs typeface="Traditional Arabic" pitchFamily="18" charset="-78"/>
              </a:rPr>
              <a:t>مدة سنة </a:t>
            </a:r>
            <a:r>
              <a:rPr lang="ar-SA" b="1" u="sng" smtClean="0">
                <a:solidFill>
                  <a:srgbClr val="0000CC"/>
                </a:solidFill>
                <a:latin typeface="Traditional Arabic" pitchFamily="18" charset="-78"/>
                <a:cs typeface="Traditional Arabic" pitchFamily="18" charset="-78"/>
              </a:rPr>
              <a:t>فأكثر</a:t>
            </a:r>
            <a:r>
              <a:rPr lang="ar-SA" b="1" smtClean="0">
                <a:solidFill>
                  <a:srgbClr val="0000CC"/>
                </a:solidFill>
                <a:latin typeface="Traditional Arabic" pitchFamily="18" charset="-78"/>
                <a:cs typeface="Traditional Arabic" pitchFamily="18" charset="-78"/>
              </a:rPr>
              <a:t> </a:t>
            </a:r>
            <a:r>
              <a:rPr lang="ar-SA" b="1">
                <a:solidFill>
                  <a:srgbClr val="0000CC"/>
                </a:solidFill>
                <a:latin typeface="Traditional Arabic" pitchFamily="18" charset="-78"/>
                <a:cs typeface="Traditional Arabic" pitchFamily="18" charset="-78"/>
              </a:rPr>
              <a:t>بلا عذر مشروع، ولو كان الزوج معروف الاقامة وله مال تستطيع الانفاق منه</a:t>
            </a:r>
            <a:r>
              <a:rPr lang="ar-SA" b="1" smtClean="0">
                <a:solidFill>
                  <a:srgbClr val="0000CC"/>
                </a:solidFill>
                <a:latin typeface="Traditional Arabic" pitchFamily="18" charset="-78"/>
                <a:cs typeface="Traditional Arabic" pitchFamily="18" charset="-78"/>
              </a:rPr>
              <a:t>. </a:t>
            </a:r>
            <a:endParaRPr lang="en-US">
              <a:solidFill>
                <a:srgbClr val="0000CC"/>
              </a:solidFill>
              <a:latin typeface="Traditional Arabic" pitchFamily="18" charset="-78"/>
              <a:cs typeface="Traditional Arabic" pitchFamily="18" charset="-78"/>
            </a:endParaRPr>
          </a:p>
          <a:p>
            <a:pPr marL="0" indent="0" algn="just">
              <a:buNone/>
            </a:pPr>
            <a:endParaRPr lang="en-US" b="1">
              <a:solidFill>
                <a:schemeClr val="tx1"/>
              </a:solidFill>
              <a:latin typeface="Traditional Arabic" pitchFamily="18" charset="-78"/>
              <a:cs typeface="Traditional Arabic" pitchFamily="18" charset="-78"/>
            </a:endParaRPr>
          </a:p>
          <a:p>
            <a:pPr marL="0" indent="0" algn="just">
              <a:buNone/>
            </a:pPr>
            <a:endParaRPr lang="ar-SA">
              <a:latin typeface="Traditional Arabic" pitchFamily="18" charset="-78"/>
              <a:cs typeface="Traditional Arabic" pitchFamily="18" charset="-78"/>
            </a:endParaRPr>
          </a:p>
        </p:txBody>
      </p:sp>
      <p:sp>
        <p:nvSpPr>
          <p:cNvPr id="4" name="مربع نص 3"/>
          <p:cNvSpPr txBox="1"/>
          <p:nvPr/>
        </p:nvSpPr>
        <p:spPr>
          <a:xfrm>
            <a:off x="991233" y="692696"/>
            <a:ext cx="1584176" cy="369332"/>
          </a:xfrm>
          <a:prstGeom prst="rect">
            <a:avLst/>
          </a:prstGeom>
          <a:noFill/>
        </p:spPr>
        <p:txBody>
          <a:bodyPr wrap="square" rtlCol="1">
            <a:spAutoFit/>
          </a:bodyPr>
          <a:lstStyle/>
          <a:p>
            <a:r>
              <a:rPr lang="ar-SA" b="1" smtClean="0">
                <a:latin typeface="Traditional Arabic" pitchFamily="18" charset="-78"/>
                <a:cs typeface="Traditional Arabic" pitchFamily="18" charset="-78"/>
              </a:rPr>
              <a:t>د. نوري حمه سعيد</a:t>
            </a:r>
            <a:endParaRPr lang="ar-SA" b="1">
              <a:latin typeface="Traditional Arabic" pitchFamily="18" charset="-78"/>
              <a:cs typeface="Traditional Arabic" pitchFamily="18" charset="-78"/>
            </a:endParaRPr>
          </a:p>
        </p:txBody>
      </p:sp>
    </p:spTree>
    <p:extLst>
      <p:ext uri="{BB962C8B-B14F-4D97-AF65-F5344CB8AC3E}">
        <p14:creationId xmlns:p14="http://schemas.microsoft.com/office/powerpoint/2010/main" val="3177993961"/>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699792" y="404664"/>
            <a:ext cx="5400600" cy="576064"/>
          </a:xfrm>
          <a:noFill/>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ar-SA" cap="none" smtClean="0">
                <a:solidFill>
                  <a:srgbClr val="0000CC"/>
                </a:solidFill>
                <a:latin typeface="Traditional Arabic" pitchFamily="18" charset="-78"/>
                <a:cs typeface="Ali-A-Azzam" pitchFamily="2" charset="-78"/>
              </a:rPr>
              <a:t>الخلع على عوض أكثر أو أقل من المهر</a:t>
            </a:r>
            <a:endParaRPr lang="ar-SA">
              <a:solidFill>
                <a:srgbClr val="0000CC"/>
              </a:solidFill>
              <a:effectLst>
                <a:outerShdw blurRad="50800" dist="38100" dir="2700000" algn="tl" rotWithShape="0">
                  <a:prstClr val="black">
                    <a:alpha val="40000"/>
                  </a:prstClr>
                </a:outerShdw>
                <a:reflection blurRad="12700" stA="48000" endA="300" endPos="55000" dir="5400000" sy="-90000" algn="bl" rotWithShape="0"/>
              </a:effectLst>
              <a:latin typeface="Traditional Arabic" pitchFamily="18" charset="-78"/>
              <a:cs typeface="Ali-A-Azzam" pitchFamily="2" charset="-78"/>
            </a:endParaRPr>
          </a:p>
        </p:txBody>
      </p:sp>
      <p:sp>
        <p:nvSpPr>
          <p:cNvPr id="3" name="عنصر نائب للنص 2"/>
          <p:cNvSpPr>
            <a:spLocks noGrp="1"/>
          </p:cNvSpPr>
          <p:nvPr>
            <p:ph type="body" idx="1"/>
          </p:nvPr>
        </p:nvSpPr>
        <p:spPr>
          <a:xfrm>
            <a:off x="304800" y="1340768"/>
            <a:ext cx="8686800" cy="5184576"/>
          </a:xfrm>
          <a:ln>
            <a:solidFill>
              <a:schemeClr val="accent1"/>
            </a:solidFill>
          </a:ln>
        </p:spPr>
        <p:txBody>
          <a:bodyPr>
            <a:noAutofit/>
          </a:bodyPr>
          <a:lstStyle/>
          <a:p>
            <a:pPr marL="0" indent="0" algn="just">
              <a:buNone/>
            </a:pPr>
            <a:r>
              <a:rPr lang="ar-SA" smtClean="0">
                <a:solidFill>
                  <a:srgbClr val="008000"/>
                </a:solidFill>
                <a:latin typeface="Traditional Arabic" pitchFamily="18" charset="-78"/>
                <a:cs typeface="Ali-A-Azzam" pitchFamily="2" charset="-78"/>
              </a:rPr>
              <a:t>المادة </a:t>
            </a:r>
            <a:r>
              <a:rPr lang="ar-SA">
                <a:solidFill>
                  <a:srgbClr val="008000"/>
                </a:solidFill>
                <a:latin typeface="Traditional Arabic" pitchFamily="18" charset="-78"/>
                <a:cs typeface="Ali-A-Azzam" pitchFamily="2" charset="-78"/>
              </a:rPr>
              <a:t>(46</a:t>
            </a:r>
            <a:r>
              <a:rPr lang="ar-SA" smtClean="0">
                <a:solidFill>
                  <a:srgbClr val="008000"/>
                </a:solidFill>
                <a:latin typeface="Traditional Arabic" pitchFamily="18" charset="-78"/>
                <a:cs typeface="Ali-A-Azzam" pitchFamily="2" charset="-78"/>
              </a:rPr>
              <a:t>) القانون المعدل العراقي:</a:t>
            </a:r>
            <a:endParaRPr lang="en-US">
              <a:solidFill>
                <a:srgbClr val="008000"/>
              </a:solidFill>
              <a:latin typeface="Traditional Arabic" pitchFamily="18" charset="-78"/>
              <a:cs typeface="Ali-A-Azzam" pitchFamily="2" charset="-78"/>
            </a:endParaRPr>
          </a:p>
          <a:p>
            <a:pPr marL="0" indent="0" algn="just">
              <a:buNone/>
            </a:pPr>
            <a:r>
              <a:rPr lang="ar-SA" b="1" smtClean="0">
                <a:solidFill>
                  <a:srgbClr val="008000"/>
                </a:solidFill>
                <a:latin typeface="Traditional Arabic" pitchFamily="18" charset="-78"/>
                <a:cs typeface="Traditional Arabic" pitchFamily="18" charset="-78"/>
              </a:rPr>
              <a:t>3- </a:t>
            </a:r>
            <a:r>
              <a:rPr lang="ar-SA" b="1">
                <a:solidFill>
                  <a:srgbClr val="008000"/>
                </a:solidFill>
                <a:latin typeface="Traditional Arabic" pitchFamily="18" charset="-78"/>
                <a:cs typeface="Traditional Arabic" pitchFamily="18" charset="-78"/>
              </a:rPr>
              <a:t>للزوج </a:t>
            </a:r>
            <a:r>
              <a:rPr lang="ar-SA" b="1" smtClean="0">
                <a:solidFill>
                  <a:srgbClr val="008000"/>
                </a:solidFill>
                <a:latin typeface="Traditional Arabic" pitchFamily="18" charset="-78"/>
                <a:cs typeface="Traditional Arabic" pitchFamily="18" charset="-78"/>
              </a:rPr>
              <a:t>أن </a:t>
            </a:r>
            <a:r>
              <a:rPr lang="ar-SA" b="1">
                <a:solidFill>
                  <a:srgbClr val="008000"/>
                </a:solidFill>
                <a:latin typeface="Traditional Arabic" pitchFamily="18" charset="-78"/>
                <a:cs typeface="Traditional Arabic" pitchFamily="18" charset="-78"/>
              </a:rPr>
              <a:t>يخالع زوجته على </a:t>
            </a:r>
            <a:r>
              <a:rPr lang="ar-SA" b="1" u="sng">
                <a:solidFill>
                  <a:srgbClr val="008000"/>
                </a:solidFill>
                <a:latin typeface="Traditional Arabic" pitchFamily="18" charset="-78"/>
                <a:cs typeface="Traditional Arabic" pitchFamily="18" charset="-78"/>
              </a:rPr>
              <a:t>عوض </a:t>
            </a:r>
            <a:r>
              <a:rPr lang="ar-SA" b="1" u="sng" smtClean="0">
                <a:solidFill>
                  <a:srgbClr val="008000"/>
                </a:solidFill>
                <a:latin typeface="Traditional Arabic" pitchFamily="18" charset="-78"/>
                <a:cs typeface="Traditional Arabic" pitchFamily="18" charset="-78"/>
              </a:rPr>
              <a:t>أكثر أو أقل </a:t>
            </a:r>
            <a:r>
              <a:rPr lang="ar-SA" b="1" u="sng">
                <a:solidFill>
                  <a:srgbClr val="008000"/>
                </a:solidFill>
                <a:latin typeface="Traditional Arabic" pitchFamily="18" charset="-78"/>
                <a:cs typeface="Traditional Arabic" pitchFamily="18" charset="-78"/>
              </a:rPr>
              <a:t>من </a:t>
            </a:r>
            <a:r>
              <a:rPr lang="ar-SA" b="1" u="sng" smtClean="0">
                <a:solidFill>
                  <a:srgbClr val="008000"/>
                </a:solidFill>
                <a:latin typeface="Traditional Arabic" pitchFamily="18" charset="-78"/>
                <a:cs typeface="Traditional Arabic" pitchFamily="18" charset="-78"/>
              </a:rPr>
              <a:t>مهرها</a:t>
            </a:r>
            <a:r>
              <a:rPr lang="ar-SA" b="1" smtClean="0">
                <a:solidFill>
                  <a:srgbClr val="008000"/>
                </a:solidFill>
                <a:latin typeface="Traditional Arabic" pitchFamily="18" charset="-78"/>
                <a:cs typeface="Traditional Arabic" pitchFamily="18" charset="-78"/>
              </a:rPr>
              <a:t>.</a:t>
            </a:r>
            <a:endParaRPr lang="en-US">
              <a:solidFill>
                <a:srgbClr val="008000"/>
              </a:solidFill>
              <a:latin typeface="Traditional Arabic" pitchFamily="18" charset="-78"/>
              <a:cs typeface="Traditional Arabic" pitchFamily="18" charset="-78"/>
            </a:endParaRPr>
          </a:p>
          <a:p>
            <a:pPr marL="0" indent="0" algn="just">
              <a:buNone/>
            </a:pPr>
            <a:endParaRPr lang="ar-SA" b="1" smtClean="0">
              <a:latin typeface="Traditional Arabic" pitchFamily="18" charset="-78"/>
              <a:cs typeface="Traditional Arabic" pitchFamily="18" charset="-78"/>
            </a:endParaRPr>
          </a:p>
          <a:p>
            <a:pPr marL="0" indent="0" algn="just">
              <a:buNone/>
            </a:pPr>
            <a:r>
              <a:rPr lang="ar-SA" smtClean="0">
                <a:solidFill>
                  <a:srgbClr val="0000CC"/>
                </a:solidFill>
                <a:latin typeface="Traditional Arabic" pitchFamily="18" charset="-78"/>
                <a:cs typeface="Ali-A-Azzam" pitchFamily="2" charset="-78"/>
              </a:rPr>
              <a:t>المادة </a:t>
            </a:r>
            <a:r>
              <a:rPr lang="ar-SA">
                <a:solidFill>
                  <a:srgbClr val="0000CC"/>
                </a:solidFill>
                <a:latin typeface="Traditional Arabic" pitchFamily="18" charset="-78"/>
                <a:cs typeface="Ali-A-Azzam" pitchFamily="2" charset="-78"/>
              </a:rPr>
              <a:t>(21</a:t>
            </a:r>
            <a:r>
              <a:rPr lang="ar-SA" smtClean="0">
                <a:solidFill>
                  <a:srgbClr val="0000CC"/>
                </a:solidFill>
                <a:latin typeface="Traditional Arabic" pitchFamily="18" charset="-78"/>
                <a:cs typeface="Ali-A-Azzam" pitchFamily="2" charset="-78"/>
              </a:rPr>
              <a:t>) تعديل تطبيق القانون:</a:t>
            </a:r>
            <a:endParaRPr lang="en-US">
              <a:solidFill>
                <a:srgbClr val="0000CC"/>
              </a:solidFill>
              <a:latin typeface="Traditional Arabic" pitchFamily="18" charset="-78"/>
              <a:cs typeface="Ali-A-Azzam" pitchFamily="2" charset="-78"/>
            </a:endParaRPr>
          </a:p>
          <a:p>
            <a:pPr marL="0" indent="0" algn="just">
              <a:buNone/>
            </a:pPr>
            <a:r>
              <a:rPr lang="ar-SA" b="1">
                <a:solidFill>
                  <a:srgbClr val="0000CC"/>
                </a:solidFill>
                <a:latin typeface="Traditional Arabic" pitchFamily="18" charset="-78"/>
                <a:cs typeface="Traditional Arabic" pitchFamily="18" charset="-78"/>
              </a:rPr>
              <a:t>1- الخلع </a:t>
            </a:r>
            <a:r>
              <a:rPr lang="ar-SA" b="1" smtClean="0">
                <a:solidFill>
                  <a:srgbClr val="0000CC"/>
                </a:solidFill>
                <a:latin typeface="Traditional Arabic" pitchFamily="18" charset="-78"/>
                <a:cs typeface="Traditional Arabic" pitchFamily="18" charset="-78"/>
              </a:rPr>
              <a:t>إزالة </a:t>
            </a:r>
            <a:r>
              <a:rPr lang="ar-SA" b="1">
                <a:solidFill>
                  <a:srgbClr val="0000CC"/>
                </a:solidFill>
                <a:latin typeface="Traditional Arabic" pitchFamily="18" charset="-78"/>
                <a:cs typeface="Traditional Arabic" pitchFamily="18" charset="-78"/>
              </a:rPr>
              <a:t>قيد الزواج بلفظ </a:t>
            </a:r>
            <a:r>
              <a:rPr lang="ar-SA" b="1" smtClean="0">
                <a:solidFill>
                  <a:srgbClr val="0000CC"/>
                </a:solidFill>
                <a:latin typeface="Traditional Arabic" pitchFamily="18" charset="-78"/>
                <a:cs typeface="Traditional Arabic" pitchFamily="18" charset="-78"/>
              </a:rPr>
              <a:t>أو </a:t>
            </a:r>
            <a:r>
              <a:rPr lang="ar-SA" b="1">
                <a:solidFill>
                  <a:srgbClr val="0000CC"/>
                </a:solidFill>
                <a:latin typeface="Traditional Arabic" pitchFamily="18" charset="-78"/>
                <a:cs typeface="Traditional Arabic" pitchFamily="18" charset="-78"/>
              </a:rPr>
              <a:t>ما في </a:t>
            </a:r>
            <a:r>
              <a:rPr lang="ar-SA" b="1" smtClean="0">
                <a:solidFill>
                  <a:srgbClr val="0000CC"/>
                </a:solidFill>
                <a:latin typeface="Traditional Arabic" pitchFamily="18" charset="-78"/>
                <a:cs typeface="Traditional Arabic" pitchFamily="18" charset="-78"/>
              </a:rPr>
              <a:t>معناه، </a:t>
            </a:r>
            <a:r>
              <a:rPr lang="ar-SA" b="1">
                <a:solidFill>
                  <a:srgbClr val="0000CC"/>
                </a:solidFill>
                <a:latin typeface="Traditional Arabic" pitchFamily="18" charset="-78"/>
                <a:cs typeface="Traditional Arabic" pitchFamily="18" charset="-78"/>
              </a:rPr>
              <a:t>مقابل </a:t>
            </a:r>
            <a:r>
              <a:rPr lang="ar-SA" b="1" u="sng">
                <a:solidFill>
                  <a:srgbClr val="0000CC"/>
                </a:solidFill>
                <a:latin typeface="Traditional Arabic" pitchFamily="18" charset="-78"/>
                <a:cs typeface="Traditional Arabic" pitchFamily="18" charset="-78"/>
              </a:rPr>
              <a:t>عوض لا يزيد عما قبضته من المهر </a:t>
            </a:r>
            <a:r>
              <a:rPr lang="ar-SA" b="1" u="sng" smtClean="0">
                <a:solidFill>
                  <a:srgbClr val="0000CC"/>
                </a:solidFill>
                <a:latin typeface="Traditional Arabic" pitchFamily="18" charset="-78"/>
                <a:cs typeface="Traditional Arabic" pitchFamily="18" charset="-78"/>
              </a:rPr>
              <a:t>المسمى</a:t>
            </a:r>
            <a:r>
              <a:rPr lang="ar-SA" b="1" smtClean="0">
                <a:solidFill>
                  <a:srgbClr val="0000CC"/>
                </a:solidFill>
                <a:latin typeface="Traditional Arabic" pitchFamily="18" charset="-78"/>
                <a:cs typeface="Traditional Arabic" pitchFamily="18" charset="-78"/>
              </a:rPr>
              <a:t>، </a:t>
            </a:r>
            <a:r>
              <a:rPr lang="ar-SA" b="1" u="sng">
                <a:solidFill>
                  <a:srgbClr val="0000CC"/>
                </a:solidFill>
                <a:latin typeface="Traditional Arabic" pitchFamily="18" charset="-78"/>
                <a:cs typeface="Traditional Arabic" pitchFamily="18" charset="-78"/>
              </a:rPr>
              <a:t>ولا يشترط رضى الزوج في الخلع</a:t>
            </a:r>
            <a:r>
              <a:rPr lang="ar-SA" b="1">
                <a:solidFill>
                  <a:srgbClr val="0000CC"/>
                </a:solidFill>
                <a:latin typeface="Traditional Arabic" pitchFamily="18" charset="-78"/>
                <a:cs typeface="Traditional Arabic" pitchFamily="18" charset="-78"/>
              </a:rPr>
              <a:t> </a:t>
            </a:r>
            <a:r>
              <a:rPr lang="ar-SA" b="1" smtClean="0">
                <a:solidFill>
                  <a:srgbClr val="0000CC"/>
                </a:solidFill>
                <a:latin typeface="Traditional Arabic" pitchFamily="18" charset="-78"/>
                <a:cs typeface="Traditional Arabic" pitchFamily="18" charset="-78"/>
              </a:rPr>
              <a:t>إذا </a:t>
            </a:r>
            <a:r>
              <a:rPr lang="ar-SA" b="1">
                <a:solidFill>
                  <a:srgbClr val="0000CC"/>
                </a:solidFill>
                <a:latin typeface="Traditional Arabic" pitchFamily="18" charset="-78"/>
                <a:cs typeface="Traditional Arabic" pitchFamily="18" charset="-78"/>
              </a:rPr>
              <a:t>تبين للقاضي عن طريق التحكيم </a:t>
            </a:r>
            <a:r>
              <a:rPr lang="ar-SA" b="1" smtClean="0">
                <a:solidFill>
                  <a:srgbClr val="0000CC"/>
                </a:solidFill>
                <a:latin typeface="Traditional Arabic" pitchFamily="18" charset="-78"/>
                <a:cs typeface="Traditional Arabic" pitchFamily="18" charset="-78"/>
              </a:rPr>
              <a:t>أن </a:t>
            </a:r>
            <a:r>
              <a:rPr lang="ar-SA" b="1">
                <a:solidFill>
                  <a:srgbClr val="0000CC"/>
                </a:solidFill>
                <a:latin typeface="Traditional Arabic" pitchFamily="18" charset="-78"/>
                <a:cs typeface="Traditional Arabic" pitchFamily="18" charset="-78"/>
              </a:rPr>
              <a:t>الزوجة لا تطيق العيش معه</a:t>
            </a:r>
            <a:r>
              <a:rPr lang="ar-SA" b="1" smtClean="0">
                <a:solidFill>
                  <a:srgbClr val="0000CC"/>
                </a:solidFill>
                <a:latin typeface="Traditional Arabic" pitchFamily="18" charset="-78"/>
                <a:cs typeface="Traditional Arabic" pitchFamily="18" charset="-78"/>
              </a:rPr>
              <a:t>.</a:t>
            </a:r>
            <a:endParaRPr lang="ar-SA" b="1" smtClean="0">
              <a:solidFill>
                <a:srgbClr val="0000CC"/>
              </a:solidFill>
              <a:latin typeface="Traditional Arabic" pitchFamily="18" charset="-78"/>
              <a:cs typeface="Traditional Arabic" pitchFamily="18" charset="-78"/>
            </a:endParaRPr>
          </a:p>
        </p:txBody>
      </p:sp>
      <p:sp>
        <p:nvSpPr>
          <p:cNvPr id="4" name="مربع نص 3"/>
          <p:cNvSpPr txBox="1"/>
          <p:nvPr/>
        </p:nvSpPr>
        <p:spPr>
          <a:xfrm>
            <a:off x="971600" y="689356"/>
            <a:ext cx="1584176" cy="369332"/>
          </a:xfrm>
          <a:prstGeom prst="rect">
            <a:avLst/>
          </a:prstGeom>
          <a:noFill/>
        </p:spPr>
        <p:txBody>
          <a:bodyPr wrap="square" rtlCol="1">
            <a:spAutoFit/>
          </a:bodyPr>
          <a:lstStyle/>
          <a:p>
            <a:r>
              <a:rPr lang="ar-SA" b="1" smtClean="0">
                <a:latin typeface="Traditional Arabic" pitchFamily="18" charset="-78"/>
                <a:cs typeface="Traditional Arabic" pitchFamily="18" charset="-78"/>
              </a:rPr>
              <a:t>د. نوري حمه سعيد</a:t>
            </a:r>
            <a:endParaRPr lang="ar-SA" b="1">
              <a:latin typeface="Traditional Arabic" pitchFamily="18" charset="-78"/>
              <a:cs typeface="Traditional Arabic" pitchFamily="18" charset="-78"/>
            </a:endParaRPr>
          </a:p>
        </p:txBody>
      </p:sp>
    </p:spTree>
    <p:extLst>
      <p:ext uri="{BB962C8B-B14F-4D97-AF65-F5344CB8AC3E}">
        <p14:creationId xmlns:p14="http://schemas.microsoft.com/office/powerpoint/2010/main" val="380031157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75856" y="404664"/>
            <a:ext cx="3096344" cy="576064"/>
          </a:xfrm>
          <a:noFill/>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ar-SA" cap="none" smtClean="0">
                <a:solidFill>
                  <a:srgbClr val="0000CC"/>
                </a:solidFill>
                <a:latin typeface="Traditional Arabic" pitchFamily="18" charset="-78"/>
                <a:cs typeface="Ali-A-Azzam" pitchFamily="2" charset="-78"/>
              </a:rPr>
              <a:t>توسيع الوصية الواجبة</a:t>
            </a:r>
            <a:endParaRPr lang="ar-SA">
              <a:solidFill>
                <a:srgbClr val="0000CC"/>
              </a:solidFill>
              <a:effectLst>
                <a:outerShdw blurRad="50800" dist="38100" dir="2700000" algn="tl" rotWithShape="0">
                  <a:prstClr val="black">
                    <a:alpha val="40000"/>
                  </a:prstClr>
                </a:outerShdw>
                <a:reflection blurRad="12700" stA="48000" endA="300" endPos="55000" dir="5400000" sy="-90000" algn="bl" rotWithShape="0"/>
              </a:effectLst>
              <a:latin typeface="Traditional Arabic" pitchFamily="18" charset="-78"/>
              <a:cs typeface="Ali-A-Azzam" pitchFamily="2" charset="-78"/>
            </a:endParaRPr>
          </a:p>
        </p:txBody>
      </p:sp>
      <p:sp>
        <p:nvSpPr>
          <p:cNvPr id="3" name="عنصر نائب للنص 2"/>
          <p:cNvSpPr>
            <a:spLocks noGrp="1"/>
          </p:cNvSpPr>
          <p:nvPr>
            <p:ph type="body" idx="1"/>
          </p:nvPr>
        </p:nvSpPr>
        <p:spPr>
          <a:xfrm>
            <a:off x="304800" y="1340768"/>
            <a:ext cx="8686800" cy="5184576"/>
          </a:xfrm>
          <a:ln>
            <a:solidFill>
              <a:schemeClr val="accent1"/>
            </a:solidFill>
          </a:ln>
        </p:spPr>
        <p:txBody>
          <a:bodyPr>
            <a:noAutofit/>
          </a:bodyPr>
          <a:lstStyle/>
          <a:p>
            <a:pPr marL="0" indent="0" algn="just">
              <a:lnSpc>
                <a:spcPts val="3500"/>
              </a:lnSpc>
              <a:buNone/>
            </a:pPr>
            <a:r>
              <a:rPr lang="ar-SA" sz="2000" b="1">
                <a:solidFill>
                  <a:srgbClr val="008000"/>
                </a:solidFill>
                <a:latin typeface="Traditional Arabic" pitchFamily="18" charset="-78"/>
                <a:cs typeface="Ali-A-Azzam" pitchFamily="2" charset="-78"/>
              </a:rPr>
              <a:t>المادة (74</a:t>
            </a:r>
            <a:r>
              <a:rPr lang="ar-SA" sz="2000" b="1" smtClean="0">
                <a:solidFill>
                  <a:srgbClr val="008000"/>
                </a:solidFill>
                <a:latin typeface="Traditional Arabic" pitchFamily="18" charset="-78"/>
                <a:cs typeface="Ali-A-Azzam" pitchFamily="2" charset="-78"/>
              </a:rPr>
              <a:t>) القانون المعدل العراقي:</a:t>
            </a:r>
            <a:endParaRPr lang="en-US" sz="2000">
              <a:solidFill>
                <a:srgbClr val="008000"/>
              </a:solidFill>
              <a:latin typeface="Traditional Arabic" pitchFamily="18" charset="-78"/>
              <a:cs typeface="Ali-A-Azzam" pitchFamily="2" charset="-78"/>
            </a:endParaRPr>
          </a:p>
          <a:p>
            <a:pPr marL="0" indent="0" algn="just">
              <a:lnSpc>
                <a:spcPts val="3500"/>
              </a:lnSpc>
              <a:buNone/>
            </a:pPr>
            <a:r>
              <a:rPr lang="ar-SA" sz="2000" b="1" smtClean="0">
                <a:solidFill>
                  <a:srgbClr val="008000"/>
                </a:solidFill>
                <a:latin typeface="Traditional Arabic" pitchFamily="18" charset="-78"/>
                <a:cs typeface="Traditional Arabic" pitchFamily="18" charset="-78"/>
              </a:rPr>
              <a:t>1– إذا </a:t>
            </a:r>
            <a:r>
              <a:rPr lang="ar-SA" sz="2000" b="1">
                <a:solidFill>
                  <a:srgbClr val="008000"/>
                </a:solidFill>
                <a:latin typeface="Traditional Arabic" pitchFamily="18" charset="-78"/>
                <a:cs typeface="Traditional Arabic" pitchFamily="18" charset="-78"/>
              </a:rPr>
              <a:t>مات الولد، ذكرا كان </a:t>
            </a:r>
            <a:r>
              <a:rPr lang="ar-SA" sz="2000" b="1" smtClean="0">
                <a:solidFill>
                  <a:srgbClr val="008000"/>
                </a:solidFill>
                <a:latin typeface="Traditional Arabic" pitchFamily="18" charset="-78"/>
                <a:cs typeface="Traditional Arabic" pitchFamily="18" charset="-78"/>
              </a:rPr>
              <a:t>أم أنثى</a:t>
            </a:r>
            <a:r>
              <a:rPr lang="ar-SA" sz="2000" b="1">
                <a:solidFill>
                  <a:srgbClr val="008000"/>
                </a:solidFill>
                <a:latin typeface="Traditional Arabic" pitchFamily="18" charset="-78"/>
                <a:cs typeface="Traditional Arabic" pitchFamily="18" charset="-78"/>
              </a:rPr>
              <a:t>، قبل وفاة </a:t>
            </a:r>
            <a:r>
              <a:rPr lang="ar-SA" sz="2000" b="1" smtClean="0">
                <a:solidFill>
                  <a:srgbClr val="008000"/>
                </a:solidFill>
                <a:latin typeface="Traditional Arabic" pitchFamily="18" charset="-78"/>
                <a:cs typeface="Traditional Arabic" pitchFamily="18" charset="-78"/>
              </a:rPr>
              <a:t>أبيه أو أمه</a:t>
            </a:r>
            <a:r>
              <a:rPr lang="ar-SA" sz="2000" b="1">
                <a:solidFill>
                  <a:srgbClr val="008000"/>
                </a:solidFill>
                <a:latin typeface="Traditional Arabic" pitchFamily="18" charset="-78"/>
                <a:cs typeface="Traditional Arabic" pitchFamily="18" charset="-78"/>
              </a:rPr>
              <a:t>، </a:t>
            </a:r>
            <a:r>
              <a:rPr lang="ar-SA" sz="2000" b="1" smtClean="0">
                <a:solidFill>
                  <a:srgbClr val="008000"/>
                </a:solidFill>
                <a:latin typeface="Traditional Arabic" pitchFamily="18" charset="-78"/>
                <a:cs typeface="Traditional Arabic" pitchFamily="18" charset="-78"/>
              </a:rPr>
              <a:t>فإنه </a:t>
            </a:r>
            <a:r>
              <a:rPr lang="ar-SA" sz="2000" b="1">
                <a:solidFill>
                  <a:srgbClr val="008000"/>
                </a:solidFill>
                <a:latin typeface="Traditional Arabic" pitchFamily="18" charset="-78"/>
                <a:cs typeface="Traditional Arabic" pitchFamily="18" charset="-78"/>
              </a:rPr>
              <a:t>يعتبر بحكم الحي عند وفاة </a:t>
            </a:r>
            <a:r>
              <a:rPr lang="ar-SA" sz="2000" b="1" smtClean="0">
                <a:solidFill>
                  <a:srgbClr val="008000"/>
                </a:solidFill>
                <a:latin typeface="Traditional Arabic" pitchFamily="18" charset="-78"/>
                <a:cs typeface="Traditional Arabic" pitchFamily="18" charset="-78"/>
              </a:rPr>
              <a:t>أي </a:t>
            </a:r>
            <a:r>
              <a:rPr lang="ar-SA" sz="2000" b="1">
                <a:solidFill>
                  <a:srgbClr val="008000"/>
                </a:solidFill>
                <a:latin typeface="Traditional Arabic" pitchFamily="18" charset="-78"/>
                <a:cs typeface="Traditional Arabic" pitchFamily="18" charset="-78"/>
              </a:rPr>
              <a:t>منهما، </a:t>
            </a:r>
            <a:r>
              <a:rPr lang="ar-SA" sz="2000" b="1" u="sng">
                <a:solidFill>
                  <a:srgbClr val="008000"/>
                </a:solidFill>
                <a:latin typeface="Traditional Arabic" pitchFamily="18" charset="-78"/>
                <a:cs typeface="Traditional Arabic" pitchFamily="18" charset="-78"/>
              </a:rPr>
              <a:t>وينتقل استحقاقه من </a:t>
            </a:r>
            <a:r>
              <a:rPr lang="ar-SA" sz="2000" b="1" u="sng" smtClean="0">
                <a:solidFill>
                  <a:srgbClr val="008000"/>
                </a:solidFill>
                <a:latin typeface="Traditional Arabic" pitchFamily="18" charset="-78"/>
                <a:cs typeface="Traditional Arabic" pitchFamily="18" charset="-78"/>
              </a:rPr>
              <a:t>الإرث إلى أولاده</a:t>
            </a:r>
            <a:r>
              <a:rPr lang="ar-SA" sz="2000" b="1" smtClean="0">
                <a:solidFill>
                  <a:srgbClr val="008000"/>
                </a:solidFill>
                <a:latin typeface="Traditional Arabic" pitchFamily="18" charset="-78"/>
                <a:cs typeface="Traditional Arabic" pitchFamily="18" charset="-78"/>
              </a:rPr>
              <a:t> </a:t>
            </a:r>
            <a:r>
              <a:rPr lang="ar-SA" sz="2000" b="1">
                <a:solidFill>
                  <a:srgbClr val="008000"/>
                </a:solidFill>
                <a:latin typeface="Traditional Arabic" pitchFamily="18" charset="-78"/>
                <a:cs typeface="Traditional Arabic" pitchFamily="18" charset="-78"/>
              </a:rPr>
              <a:t>ذكورا كانوا </a:t>
            </a:r>
            <a:r>
              <a:rPr lang="ar-SA" sz="2000" b="1" smtClean="0">
                <a:solidFill>
                  <a:srgbClr val="008000"/>
                </a:solidFill>
                <a:latin typeface="Traditional Arabic" pitchFamily="18" charset="-78"/>
                <a:cs typeface="Traditional Arabic" pitchFamily="18" charset="-78"/>
              </a:rPr>
              <a:t>أم إناثا</a:t>
            </a:r>
            <a:r>
              <a:rPr lang="ar-SA" sz="2000" b="1">
                <a:solidFill>
                  <a:srgbClr val="008000"/>
                </a:solidFill>
                <a:latin typeface="Traditional Arabic" pitchFamily="18" charset="-78"/>
                <a:cs typeface="Traditional Arabic" pitchFamily="18" charset="-78"/>
              </a:rPr>
              <a:t>، حسب </a:t>
            </a:r>
            <a:r>
              <a:rPr lang="ar-SA" sz="2000" b="1" smtClean="0">
                <a:solidFill>
                  <a:srgbClr val="008000"/>
                </a:solidFill>
                <a:latin typeface="Traditional Arabic" pitchFamily="18" charset="-78"/>
                <a:cs typeface="Traditional Arabic" pitchFamily="18" charset="-78"/>
              </a:rPr>
              <a:t>الأحكام </a:t>
            </a:r>
            <a:r>
              <a:rPr lang="ar-SA" sz="2000" b="1">
                <a:solidFill>
                  <a:srgbClr val="008000"/>
                </a:solidFill>
                <a:latin typeface="Traditional Arabic" pitchFamily="18" charset="-78"/>
                <a:cs typeface="Traditional Arabic" pitchFamily="18" charset="-78"/>
              </a:rPr>
              <a:t>الشرعية، باعتباره وصية واجبة، على </a:t>
            </a:r>
            <a:r>
              <a:rPr lang="ar-SA" sz="2000" b="1" smtClean="0">
                <a:solidFill>
                  <a:srgbClr val="008000"/>
                </a:solidFill>
                <a:latin typeface="Traditional Arabic" pitchFamily="18" charset="-78"/>
                <a:cs typeface="Traditional Arabic" pitchFamily="18" charset="-78"/>
              </a:rPr>
              <a:t>أن </a:t>
            </a:r>
            <a:r>
              <a:rPr lang="ar-SA" sz="2000" b="1">
                <a:solidFill>
                  <a:srgbClr val="008000"/>
                </a:solidFill>
                <a:latin typeface="Traditional Arabic" pitchFamily="18" charset="-78"/>
                <a:cs typeface="Traditional Arabic" pitchFamily="18" charset="-78"/>
              </a:rPr>
              <a:t>لا تتجاوز ثلث التركة.</a:t>
            </a:r>
            <a:endParaRPr lang="en-US" sz="2000">
              <a:solidFill>
                <a:srgbClr val="008000"/>
              </a:solidFill>
              <a:latin typeface="Traditional Arabic" pitchFamily="18" charset="-78"/>
              <a:cs typeface="Traditional Arabic" pitchFamily="18" charset="-78"/>
            </a:endParaRPr>
          </a:p>
          <a:p>
            <a:pPr marL="0" indent="0" algn="just">
              <a:lnSpc>
                <a:spcPts val="3500"/>
              </a:lnSpc>
              <a:buNone/>
            </a:pPr>
            <a:r>
              <a:rPr lang="ar-SA" sz="2000">
                <a:solidFill>
                  <a:srgbClr val="0000CC"/>
                </a:solidFill>
                <a:latin typeface="Traditional Arabic" pitchFamily="18" charset="-78"/>
                <a:cs typeface="Ali-A-Azzam" pitchFamily="2" charset="-78"/>
              </a:rPr>
              <a:t>المادة (24</a:t>
            </a:r>
            <a:r>
              <a:rPr lang="ar-SA" sz="2000" smtClean="0">
                <a:solidFill>
                  <a:srgbClr val="0000CC"/>
                </a:solidFill>
                <a:latin typeface="Traditional Arabic" pitchFamily="18" charset="-78"/>
                <a:cs typeface="Ali-A-Azzam" pitchFamily="2" charset="-78"/>
              </a:rPr>
              <a:t>) تعديل تطبيق القانون الكوردستاني:</a:t>
            </a:r>
            <a:endParaRPr lang="en-US" sz="2000">
              <a:solidFill>
                <a:srgbClr val="0000CC"/>
              </a:solidFill>
              <a:latin typeface="Traditional Arabic" pitchFamily="18" charset="-78"/>
              <a:cs typeface="Ali-A-Azzam" pitchFamily="2" charset="-78"/>
            </a:endParaRPr>
          </a:p>
          <a:p>
            <a:pPr marL="0" indent="0" algn="just">
              <a:lnSpc>
                <a:spcPts val="3500"/>
              </a:lnSpc>
              <a:buNone/>
            </a:pPr>
            <a:r>
              <a:rPr lang="ar-SA" sz="2000" b="1">
                <a:solidFill>
                  <a:srgbClr val="0000CC"/>
                </a:solidFill>
                <a:latin typeface="Traditional Arabic" pitchFamily="18" charset="-78"/>
                <a:cs typeface="Ali-A-Azzam" pitchFamily="2" charset="-78"/>
              </a:rPr>
              <a:t>1-</a:t>
            </a:r>
            <a:r>
              <a:rPr lang="ar-SA" sz="2000" b="1">
                <a:solidFill>
                  <a:srgbClr val="0000CC"/>
                </a:solidFill>
                <a:latin typeface="Traditional Arabic" pitchFamily="18" charset="-78"/>
                <a:cs typeface="Traditional Arabic" pitchFamily="18" charset="-78"/>
              </a:rPr>
              <a:t> </a:t>
            </a:r>
            <a:r>
              <a:rPr lang="ar-SA" sz="2000" b="1" smtClean="0">
                <a:solidFill>
                  <a:srgbClr val="0000CC"/>
                </a:solidFill>
                <a:latin typeface="Traditional Arabic" pitchFamily="18" charset="-78"/>
                <a:cs typeface="Traditional Arabic" pitchFamily="18" charset="-78"/>
              </a:rPr>
              <a:t>إذا </a:t>
            </a:r>
            <a:r>
              <a:rPr lang="ar-SA" sz="2000" b="1">
                <a:solidFill>
                  <a:srgbClr val="0000CC"/>
                </a:solidFill>
                <a:latin typeface="Traditional Arabic" pitchFamily="18" charset="-78"/>
                <a:cs typeface="Traditional Arabic" pitchFamily="18" charset="-78"/>
              </a:rPr>
              <a:t>اجتمع </a:t>
            </a:r>
            <a:r>
              <a:rPr lang="ar-SA" sz="2000" b="1" smtClean="0">
                <a:solidFill>
                  <a:srgbClr val="0000CC"/>
                </a:solidFill>
                <a:latin typeface="Traditional Arabic" pitchFamily="18" charset="-78"/>
                <a:cs typeface="Traditional Arabic" pitchFamily="18" charset="-78"/>
              </a:rPr>
              <a:t>أولاد الأولاد </a:t>
            </a:r>
            <a:r>
              <a:rPr lang="ar-SA" sz="2000" b="1">
                <a:solidFill>
                  <a:srgbClr val="0000CC"/>
                </a:solidFill>
                <a:latin typeface="Traditional Arabic" pitchFamily="18" charset="-78"/>
                <a:cs typeface="Traditional Arabic" pitchFamily="18" charset="-78"/>
              </a:rPr>
              <a:t>مع </a:t>
            </a:r>
            <a:r>
              <a:rPr lang="ar-SA" sz="2000" b="1" smtClean="0">
                <a:solidFill>
                  <a:srgbClr val="0000CC"/>
                </a:solidFill>
                <a:latin typeface="Traditional Arabic" pitchFamily="18" charset="-78"/>
                <a:cs typeface="Traditional Arabic" pitchFamily="18" charset="-78"/>
              </a:rPr>
              <a:t>الأولاد أو أولاد أولاد الأولاد وإن </a:t>
            </a:r>
            <a:r>
              <a:rPr lang="ar-SA" sz="2000" b="1">
                <a:solidFill>
                  <a:srgbClr val="0000CC"/>
                </a:solidFill>
                <a:latin typeface="Traditional Arabic" pitchFamily="18" charset="-78"/>
                <a:cs typeface="Traditional Arabic" pitchFamily="18" charset="-78"/>
              </a:rPr>
              <a:t>نزلوا يحلون محل والدهم المتوفي </a:t>
            </a:r>
            <a:r>
              <a:rPr lang="ar-SA" sz="2000" b="1" smtClean="0">
                <a:solidFill>
                  <a:srgbClr val="0000CC"/>
                </a:solidFill>
                <a:latin typeface="Traditional Arabic" pitchFamily="18" charset="-78"/>
                <a:cs typeface="Traditional Arabic" pitchFamily="18" charset="-78"/>
              </a:rPr>
              <a:t>أو </a:t>
            </a:r>
            <a:r>
              <a:rPr lang="ar-SA" sz="2000" b="1">
                <a:solidFill>
                  <a:srgbClr val="0000CC"/>
                </a:solidFill>
                <a:latin typeface="Traditional Arabic" pitchFamily="18" charset="-78"/>
                <a:cs typeface="Traditional Arabic" pitchFamily="18" charset="-78"/>
              </a:rPr>
              <a:t>والدتهم المتوفاة وينتقل </a:t>
            </a:r>
            <a:r>
              <a:rPr lang="ar-SA" sz="2000" b="1" smtClean="0">
                <a:solidFill>
                  <a:srgbClr val="0000CC"/>
                </a:solidFill>
                <a:latin typeface="Traditional Arabic" pitchFamily="18" charset="-78"/>
                <a:cs typeface="Traditional Arabic" pitchFamily="18" charset="-78"/>
              </a:rPr>
              <a:t>إليهم </a:t>
            </a:r>
            <a:r>
              <a:rPr lang="ar-SA" sz="2000" b="1">
                <a:solidFill>
                  <a:srgbClr val="0000CC"/>
                </a:solidFill>
                <a:latin typeface="Traditional Arabic" pitchFamily="18" charset="-78"/>
                <a:cs typeface="Traditional Arabic" pitchFamily="18" charset="-78"/>
              </a:rPr>
              <a:t>ما يستحقه من الميراث لو كان على قيد الحياة على </a:t>
            </a:r>
            <a:r>
              <a:rPr lang="ar-SA" sz="2000" b="1" smtClean="0">
                <a:solidFill>
                  <a:srgbClr val="0000CC"/>
                </a:solidFill>
                <a:latin typeface="Traditional Arabic" pitchFamily="18" charset="-78"/>
                <a:cs typeface="Traditional Arabic" pitchFamily="18" charset="-78"/>
              </a:rPr>
              <a:t>أن </a:t>
            </a:r>
            <a:r>
              <a:rPr lang="ar-SA" sz="2000" b="1">
                <a:solidFill>
                  <a:srgbClr val="0000CC"/>
                </a:solidFill>
                <a:latin typeface="Traditional Arabic" pitchFamily="18" charset="-78"/>
                <a:cs typeface="Traditional Arabic" pitchFamily="18" charset="-78"/>
              </a:rPr>
              <a:t>لا يزيد عن ثلث التركة </a:t>
            </a:r>
            <a:r>
              <a:rPr lang="ar-SA" sz="2000" b="1" smtClean="0">
                <a:solidFill>
                  <a:srgbClr val="0000CC"/>
                </a:solidFill>
                <a:latin typeface="Traditional Arabic" pitchFamily="18" charset="-78"/>
                <a:cs typeface="Traditional Arabic" pitchFamily="18" charset="-78"/>
              </a:rPr>
              <a:t>إذا </a:t>
            </a:r>
            <a:r>
              <a:rPr lang="ar-SA" sz="2000" b="1">
                <a:solidFill>
                  <a:srgbClr val="0000CC"/>
                </a:solidFill>
                <a:latin typeface="Traditional Arabic" pitchFamily="18" charset="-78"/>
                <a:cs typeface="Traditional Arabic" pitchFamily="18" charset="-78"/>
              </a:rPr>
              <a:t>لم يرثوا ولم يعطهم الجد </a:t>
            </a:r>
            <a:r>
              <a:rPr lang="ar-SA" sz="2000" b="1" smtClean="0">
                <a:solidFill>
                  <a:srgbClr val="0000CC"/>
                </a:solidFill>
                <a:latin typeface="Traditional Arabic" pitchFamily="18" charset="-78"/>
                <a:cs typeface="Traditional Arabic" pitchFamily="18" charset="-78"/>
              </a:rPr>
              <a:t>أو </a:t>
            </a:r>
            <a:r>
              <a:rPr lang="ar-SA" sz="2000" b="1">
                <a:solidFill>
                  <a:srgbClr val="0000CC"/>
                </a:solidFill>
                <a:latin typeface="Traditional Arabic" pitchFamily="18" charset="-78"/>
                <a:cs typeface="Traditional Arabic" pitchFamily="18" charset="-78"/>
              </a:rPr>
              <a:t>الجدة ما يساوي استحقاقهم </a:t>
            </a:r>
            <a:r>
              <a:rPr lang="ar-SA" sz="2000" b="1" smtClean="0">
                <a:solidFill>
                  <a:srgbClr val="0000CC"/>
                </a:solidFill>
                <a:latin typeface="Traditional Arabic" pitchFamily="18" charset="-78"/>
                <a:cs typeface="Traditional Arabic" pitchFamily="18" charset="-78"/>
              </a:rPr>
              <a:t>وإذا أعطاهم الأقل </a:t>
            </a:r>
            <a:r>
              <a:rPr lang="ar-SA" sz="2000" b="1">
                <a:solidFill>
                  <a:srgbClr val="0000CC"/>
                </a:solidFill>
                <a:latin typeface="Traditional Arabic" pitchFamily="18" charset="-78"/>
                <a:cs typeface="Traditional Arabic" pitchFamily="18" charset="-78"/>
              </a:rPr>
              <a:t>يكمل من الوصية الواجبة.</a:t>
            </a:r>
            <a:endParaRPr lang="en-US" sz="2000">
              <a:solidFill>
                <a:srgbClr val="0000CC"/>
              </a:solidFill>
              <a:latin typeface="Traditional Arabic" pitchFamily="18" charset="-78"/>
              <a:cs typeface="Traditional Arabic" pitchFamily="18" charset="-78"/>
            </a:endParaRPr>
          </a:p>
          <a:p>
            <a:pPr marL="0" indent="0" algn="just">
              <a:buNone/>
            </a:pPr>
            <a:r>
              <a:rPr lang="ar-SA" sz="2000" b="1">
                <a:solidFill>
                  <a:srgbClr val="0000CC"/>
                </a:solidFill>
                <a:latin typeface="Traditional Arabic" pitchFamily="18" charset="-78"/>
                <a:cs typeface="Ali-A-Azzam" pitchFamily="2" charset="-78"/>
              </a:rPr>
              <a:t>2-</a:t>
            </a:r>
            <a:r>
              <a:rPr lang="ar-SA" sz="2000" b="1">
                <a:solidFill>
                  <a:srgbClr val="0000CC"/>
                </a:solidFill>
                <a:latin typeface="Traditional Arabic" pitchFamily="18" charset="-78"/>
                <a:cs typeface="Traditional Arabic" pitchFamily="18" charset="-78"/>
              </a:rPr>
              <a:t> تسري احكام الوصية الواجبة على </a:t>
            </a:r>
            <a:r>
              <a:rPr lang="ar-SA" sz="2000" b="1" smtClean="0">
                <a:solidFill>
                  <a:srgbClr val="0000CC"/>
                </a:solidFill>
                <a:latin typeface="Traditional Arabic" pitchFamily="18" charset="-78"/>
                <a:cs typeface="Traditional Arabic" pitchFamily="18" charset="-78"/>
              </a:rPr>
              <a:t>أولاد </a:t>
            </a:r>
            <a:r>
              <a:rPr lang="ar-SA" sz="2000" b="1">
                <a:solidFill>
                  <a:srgbClr val="0000CC"/>
                </a:solidFill>
                <a:latin typeface="Traditional Arabic" pitchFamily="18" charset="-78"/>
                <a:cs typeface="Traditional Arabic" pitchFamily="18" charset="-78"/>
              </a:rPr>
              <a:t>الاخوة والاخوات ذكوراً كانوا او اناثاً وان نزلوا وعلى الزوجين اذا كانت الزوجة من اهل الكتاب.</a:t>
            </a:r>
            <a:endParaRPr lang="en-US" sz="2000">
              <a:solidFill>
                <a:srgbClr val="0000CC"/>
              </a:solidFill>
              <a:latin typeface="Traditional Arabic" pitchFamily="18" charset="-78"/>
              <a:cs typeface="Traditional Arabic" pitchFamily="18" charset="-78"/>
            </a:endParaRPr>
          </a:p>
          <a:p>
            <a:pPr marL="0" indent="0" algn="just">
              <a:buNone/>
            </a:pPr>
            <a:r>
              <a:rPr lang="ar-SA" sz="2000" b="1">
                <a:solidFill>
                  <a:srgbClr val="0000CC"/>
                </a:solidFill>
                <a:latin typeface="Traditional Arabic" pitchFamily="18" charset="-78"/>
                <a:cs typeface="Ali-A-Azzam" pitchFamily="2" charset="-78"/>
              </a:rPr>
              <a:t>3-</a:t>
            </a:r>
            <a:r>
              <a:rPr lang="ar-SA" sz="2000" b="1">
                <a:solidFill>
                  <a:srgbClr val="0000CC"/>
                </a:solidFill>
                <a:latin typeface="Traditional Arabic" pitchFamily="18" charset="-78"/>
                <a:cs typeface="Traditional Arabic" pitchFamily="18" charset="-78"/>
              </a:rPr>
              <a:t> للمورث حال حياته توزيع ماله على الورثة ذكوراً كانوا او اناثاً بالمساواة او ان يوصي بذلك على ان لا يزيد على ثلث التركة وبإجازة البقية فيما زاد على الثلث.</a:t>
            </a:r>
            <a:endParaRPr lang="en-US" sz="2000">
              <a:solidFill>
                <a:srgbClr val="0000CC"/>
              </a:solidFill>
              <a:latin typeface="Traditional Arabic" pitchFamily="18" charset="-78"/>
              <a:cs typeface="Traditional Arabic" pitchFamily="18" charset="-78"/>
            </a:endParaRPr>
          </a:p>
          <a:p>
            <a:pPr marL="0" indent="0" algn="just">
              <a:buNone/>
            </a:pPr>
            <a:r>
              <a:rPr lang="ar-SA" sz="2000" b="1">
                <a:solidFill>
                  <a:srgbClr val="0000CC"/>
                </a:solidFill>
                <a:latin typeface="Traditional Arabic" pitchFamily="18" charset="-78"/>
                <a:cs typeface="Ali-A-Azzam" pitchFamily="2" charset="-78"/>
              </a:rPr>
              <a:t>4-</a:t>
            </a:r>
            <a:r>
              <a:rPr lang="ar-SA" sz="2000" b="1">
                <a:solidFill>
                  <a:srgbClr val="0000CC"/>
                </a:solidFill>
                <a:latin typeface="Traditional Arabic" pitchFamily="18" charset="-78"/>
                <a:cs typeface="Traditional Arabic" pitchFamily="18" charset="-78"/>
              </a:rPr>
              <a:t> للمورث ان يوصي لوارثه بما لا يزيد على ثلث تركته</a:t>
            </a:r>
            <a:r>
              <a:rPr lang="ar-SA" sz="2000" b="1" smtClean="0">
                <a:solidFill>
                  <a:srgbClr val="0000CC"/>
                </a:solidFill>
                <a:latin typeface="Traditional Arabic" pitchFamily="18" charset="-78"/>
                <a:cs typeface="Traditional Arabic" pitchFamily="18" charset="-78"/>
              </a:rPr>
              <a:t>.</a:t>
            </a:r>
            <a:endParaRPr lang="en-US" sz="2000">
              <a:solidFill>
                <a:srgbClr val="FF0000"/>
              </a:solidFill>
              <a:latin typeface="Traditional Arabic" pitchFamily="18" charset="-78"/>
              <a:cs typeface="Traditional Arabic" pitchFamily="18" charset="-78"/>
            </a:endParaRPr>
          </a:p>
        </p:txBody>
      </p:sp>
      <p:sp>
        <p:nvSpPr>
          <p:cNvPr id="4" name="مربع نص 3"/>
          <p:cNvSpPr txBox="1"/>
          <p:nvPr/>
        </p:nvSpPr>
        <p:spPr>
          <a:xfrm>
            <a:off x="1259632" y="689356"/>
            <a:ext cx="1584176" cy="369332"/>
          </a:xfrm>
          <a:prstGeom prst="rect">
            <a:avLst/>
          </a:prstGeom>
          <a:noFill/>
        </p:spPr>
        <p:txBody>
          <a:bodyPr wrap="square" rtlCol="1">
            <a:spAutoFit/>
          </a:bodyPr>
          <a:lstStyle/>
          <a:p>
            <a:r>
              <a:rPr lang="ar-SA" b="1" smtClean="0">
                <a:latin typeface="Traditional Arabic" pitchFamily="18" charset="-78"/>
                <a:cs typeface="Traditional Arabic" pitchFamily="18" charset="-78"/>
              </a:rPr>
              <a:t>د. نوري حمه سعيد</a:t>
            </a:r>
            <a:endParaRPr lang="ar-SA" b="1">
              <a:latin typeface="Traditional Arabic" pitchFamily="18" charset="-78"/>
              <a:cs typeface="Traditional Arabic" pitchFamily="18" charset="-78"/>
            </a:endParaRPr>
          </a:p>
        </p:txBody>
      </p:sp>
    </p:spTree>
    <p:extLst>
      <p:ext uri="{BB962C8B-B14F-4D97-AF65-F5344CB8AC3E}">
        <p14:creationId xmlns:p14="http://schemas.microsoft.com/office/powerpoint/2010/main" val="272371655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491880" y="404664"/>
            <a:ext cx="2664296" cy="576064"/>
          </a:xfrm>
          <a:noFill/>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ar-SA" cap="none" smtClean="0">
                <a:solidFill>
                  <a:srgbClr val="0000CC"/>
                </a:solidFill>
                <a:latin typeface="Traditional Arabic" pitchFamily="18" charset="-78"/>
                <a:cs typeface="Ali-A-Azzam" pitchFamily="2" charset="-78"/>
              </a:rPr>
              <a:t>الخاتمة</a:t>
            </a:r>
            <a:endParaRPr lang="ar-SA">
              <a:solidFill>
                <a:srgbClr val="0000CC"/>
              </a:solidFill>
              <a:effectLst>
                <a:outerShdw blurRad="50800" dist="38100" dir="2700000" algn="tl" rotWithShape="0">
                  <a:prstClr val="black">
                    <a:alpha val="40000"/>
                  </a:prstClr>
                </a:outerShdw>
                <a:reflection blurRad="12700" stA="48000" endA="300" endPos="55000" dir="5400000" sy="-90000" algn="bl" rotWithShape="0"/>
              </a:effectLst>
              <a:latin typeface="Traditional Arabic" pitchFamily="18" charset="-78"/>
              <a:cs typeface="Ali-A-Azzam" pitchFamily="2" charset="-78"/>
            </a:endParaRPr>
          </a:p>
        </p:txBody>
      </p:sp>
      <p:sp>
        <p:nvSpPr>
          <p:cNvPr id="3" name="عنصر نائب للنص 2"/>
          <p:cNvSpPr>
            <a:spLocks noGrp="1"/>
          </p:cNvSpPr>
          <p:nvPr>
            <p:ph type="body" idx="1"/>
          </p:nvPr>
        </p:nvSpPr>
        <p:spPr>
          <a:xfrm>
            <a:off x="304800" y="1340768"/>
            <a:ext cx="8686800" cy="5184576"/>
          </a:xfrm>
          <a:ln>
            <a:solidFill>
              <a:schemeClr val="accent1"/>
            </a:solidFill>
          </a:ln>
        </p:spPr>
        <p:txBody>
          <a:bodyPr>
            <a:noAutofit/>
          </a:bodyPr>
          <a:lstStyle/>
          <a:p>
            <a:pPr marL="0" indent="0" algn="just">
              <a:buNone/>
            </a:pPr>
            <a:r>
              <a:rPr lang="ar-SA" b="1" smtClean="0">
                <a:solidFill>
                  <a:srgbClr val="000000"/>
                </a:solidFill>
                <a:latin typeface="Traditional Arabic" pitchFamily="18" charset="-78"/>
                <a:cs typeface="Traditional Arabic" pitchFamily="18" charset="-78"/>
              </a:rPr>
              <a:t>وجدنا أن تعديل التطبيق قد وضع بدعوى تحسين وضع المرأة في الأسرة والحفاظ على حقوقها وإن كان على حساب الزوج، متغاظية عن النتائج التي قد تترتب على التحيز التام إلى المراة، فالمرأة ليست كائنا غريبا حتى توضع على النقيض من الرجل أو تتخندق وراء سواتر القانون وكأننا في حرب بين الجنسين في المجتمع والزوجين في الأسرة، فالرجل الشهم أحرص ما يكون على حقوق زوجته من المشرع.</a:t>
            </a:r>
          </a:p>
          <a:p>
            <a:pPr marL="0" indent="0" algn="just">
              <a:buNone/>
            </a:pPr>
            <a:r>
              <a:rPr lang="ar-SA" b="1" smtClean="0">
                <a:solidFill>
                  <a:srgbClr val="000000"/>
                </a:solidFill>
                <a:latin typeface="Traditional Arabic" pitchFamily="18" charset="-78"/>
                <a:cs typeface="Traditional Arabic" pitchFamily="18" charset="-78"/>
              </a:rPr>
              <a:t>فينبغي على المرأة المسلمة عدم الانجراف وراء تلك الدعوات التي تنادي بمساواتها مع الرجل في كل شيء، فالفرق  في الاختصاص لا مجرد الجنس، فهي ليست أقل شأنا من الرجل في مهمتها...</a:t>
            </a:r>
            <a:endParaRPr lang="en-US" b="1">
              <a:solidFill>
                <a:srgbClr val="000000"/>
              </a:solidFill>
              <a:latin typeface="Traditional Arabic" pitchFamily="18" charset="-78"/>
              <a:cs typeface="Traditional Arabic" pitchFamily="18" charset="-78"/>
            </a:endParaRPr>
          </a:p>
        </p:txBody>
      </p:sp>
      <p:sp>
        <p:nvSpPr>
          <p:cNvPr id="4" name="مربع نص 3"/>
          <p:cNvSpPr txBox="1"/>
          <p:nvPr/>
        </p:nvSpPr>
        <p:spPr>
          <a:xfrm>
            <a:off x="1043608" y="703004"/>
            <a:ext cx="1584176" cy="369332"/>
          </a:xfrm>
          <a:prstGeom prst="rect">
            <a:avLst/>
          </a:prstGeom>
          <a:noFill/>
        </p:spPr>
        <p:txBody>
          <a:bodyPr wrap="square" rtlCol="1">
            <a:spAutoFit/>
          </a:bodyPr>
          <a:lstStyle/>
          <a:p>
            <a:r>
              <a:rPr lang="ar-SA" b="1" smtClean="0">
                <a:latin typeface="Traditional Arabic" pitchFamily="18" charset="-78"/>
                <a:cs typeface="Traditional Arabic" pitchFamily="18" charset="-78"/>
              </a:rPr>
              <a:t>د. نوري حمه سعيد</a:t>
            </a:r>
            <a:endParaRPr lang="ar-SA" b="1">
              <a:latin typeface="Traditional Arabic" pitchFamily="18" charset="-78"/>
              <a:cs typeface="Traditional Arabic" pitchFamily="18" charset="-78"/>
            </a:endParaRPr>
          </a:p>
        </p:txBody>
      </p:sp>
    </p:spTree>
    <p:extLst>
      <p:ext uri="{BB962C8B-B14F-4D97-AF65-F5344CB8AC3E}">
        <p14:creationId xmlns:p14="http://schemas.microsoft.com/office/powerpoint/2010/main" val="195148793"/>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779912" y="332656"/>
            <a:ext cx="1584176" cy="720081"/>
          </a:xfrm>
        </p:spPr>
        <p:style>
          <a:lnRef idx="2">
            <a:schemeClr val="accent1"/>
          </a:lnRef>
          <a:fillRef idx="1">
            <a:schemeClr val="lt1"/>
          </a:fillRef>
          <a:effectRef idx="0">
            <a:schemeClr val="accent1"/>
          </a:effectRef>
          <a:fontRef idx="minor">
            <a:schemeClr val="dk1"/>
          </a:fontRef>
        </p:style>
        <p:txBody>
          <a:bodyPr/>
          <a:lstStyle/>
          <a:p>
            <a:pPr marR="0" algn="ctr" rtl="1"/>
            <a:r>
              <a:rPr lang="ar-SA" sz="2800" i="0" u="none" cap="none" baseline="0" smtClean="0">
                <a:solidFill>
                  <a:srgbClr val="0000FF"/>
                </a:solidFill>
                <a:effectLst/>
                <a:latin typeface="Traditional Arabic"/>
                <a:cs typeface="Ali-A-Azzam" pitchFamily="2" charset="-78"/>
              </a:rPr>
              <a:t>مُقدّمـة</a:t>
            </a:r>
          </a:p>
        </p:txBody>
      </p:sp>
      <p:sp>
        <p:nvSpPr>
          <p:cNvPr id="3" name="عنصر نائب للنص 2"/>
          <p:cNvSpPr>
            <a:spLocks noGrp="1"/>
          </p:cNvSpPr>
          <p:nvPr>
            <p:ph type="body" idx="1"/>
          </p:nvPr>
        </p:nvSpPr>
        <p:spPr>
          <a:xfrm>
            <a:off x="457200" y="1484785"/>
            <a:ext cx="8229600" cy="4968551"/>
          </a:xfrm>
        </p:spPr>
        <p:txBody>
          <a:bodyPr>
            <a:noAutofit/>
          </a:bodyPr>
          <a:lstStyle/>
          <a:p>
            <a:pPr marL="0" indent="0" algn="just">
              <a:lnSpc>
                <a:spcPts val="3500"/>
              </a:lnSpc>
              <a:buNone/>
            </a:pPr>
            <a:r>
              <a:rPr lang="ar-SA" smtClean="0">
                <a:solidFill>
                  <a:srgbClr val="0000CC"/>
                </a:solidFill>
                <a:latin typeface="Traditional Arabic" pitchFamily="18" charset="-78"/>
                <a:cs typeface="Ali-A-Azzam" pitchFamily="2" charset="-78"/>
              </a:rPr>
              <a:t>أهمية القانون:</a:t>
            </a:r>
            <a:r>
              <a:rPr lang="ar-SA" b="1" smtClean="0">
                <a:solidFill>
                  <a:schemeClr val="tx1"/>
                </a:solidFill>
                <a:latin typeface="Traditional Arabic" pitchFamily="18" charset="-78"/>
                <a:cs typeface="Traditional Arabic" pitchFamily="18" charset="-78"/>
              </a:rPr>
              <a:t> لاشك أن الغاية من التشريع بصورة عامة هي تنظيم العلاقات بين أفراد المجتمع، حفاظا على الحقوق من الضياع، وإنهاء للمخاصمة والنزاع عند نشؤءها...</a:t>
            </a:r>
          </a:p>
          <a:p>
            <a:pPr marL="0" indent="0" algn="just">
              <a:lnSpc>
                <a:spcPts val="3500"/>
              </a:lnSpc>
              <a:buNone/>
            </a:pPr>
            <a:r>
              <a:rPr lang="ar-SA" smtClean="0">
                <a:solidFill>
                  <a:srgbClr val="0000CC"/>
                </a:solidFill>
                <a:latin typeface="Traditional Arabic" pitchFamily="18" charset="-78"/>
                <a:cs typeface="Ali-A-Azzam" pitchFamily="2" charset="-78"/>
              </a:rPr>
              <a:t>العلاقة بين الدين والقانون</a:t>
            </a:r>
            <a:r>
              <a:rPr lang="ar-SA" smtClean="0">
                <a:solidFill>
                  <a:schemeClr val="tx1"/>
                </a:solidFill>
                <a:latin typeface="Traditional Arabic" pitchFamily="18" charset="-78"/>
                <a:cs typeface="Ali-A-Azzam" pitchFamily="2" charset="-78"/>
              </a:rPr>
              <a:t>:</a:t>
            </a:r>
            <a:r>
              <a:rPr lang="ar-SA" b="1" smtClean="0">
                <a:solidFill>
                  <a:schemeClr val="tx1"/>
                </a:solidFill>
                <a:latin typeface="Traditional Arabic" pitchFamily="18" charset="-78"/>
                <a:cs typeface="Traditional Arabic" pitchFamily="18" charset="-78"/>
              </a:rPr>
              <a:t> لابد أن يكون التشريع في إطار الشرع وغير متعارض مع مباديء الشريعة الإسلامية كما نصت المادة (2) من الدستور العراقي؛ لكي يكون مقبولا في مجتمعٍ الإسلام فيه هو دين الدولة الرسمي ومصدر أساس للتشريع.وإلا فهو تشريع بغير ما أنزل الله.</a:t>
            </a:r>
            <a:endParaRPr lang="en-US" b="1">
              <a:solidFill>
                <a:schemeClr val="tx1"/>
              </a:solidFill>
              <a:latin typeface="Traditional Arabic" pitchFamily="18" charset="-78"/>
              <a:cs typeface="Traditional Arabic" pitchFamily="18" charset="-78"/>
            </a:endParaRPr>
          </a:p>
        </p:txBody>
      </p:sp>
      <p:sp>
        <p:nvSpPr>
          <p:cNvPr id="4" name="مربع نص 3"/>
          <p:cNvSpPr txBox="1"/>
          <p:nvPr/>
        </p:nvSpPr>
        <p:spPr>
          <a:xfrm>
            <a:off x="1763688" y="692696"/>
            <a:ext cx="1584176" cy="369332"/>
          </a:xfrm>
          <a:prstGeom prst="rect">
            <a:avLst/>
          </a:prstGeom>
          <a:noFill/>
        </p:spPr>
        <p:txBody>
          <a:bodyPr wrap="square" rtlCol="1">
            <a:spAutoFit/>
          </a:bodyPr>
          <a:lstStyle/>
          <a:p>
            <a:r>
              <a:rPr lang="ar-SA" b="1" smtClean="0">
                <a:latin typeface="Traditional Arabic" pitchFamily="18" charset="-78"/>
                <a:cs typeface="Traditional Arabic" pitchFamily="18" charset="-78"/>
              </a:rPr>
              <a:t>د. نوري حمه سعيد</a:t>
            </a:r>
            <a:endParaRPr lang="ar-SA" b="1">
              <a:latin typeface="Traditional Arabic" pitchFamily="18" charset="-78"/>
              <a:cs typeface="Traditional Arabic" pitchFamily="18" charset="-78"/>
            </a:endParaRPr>
          </a:p>
        </p:txBody>
      </p:sp>
    </p:spTree>
    <p:extLst>
      <p:ext uri="{BB962C8B-B14F-4D97-AF65-F5344CB8AC3E}">
        <p14:creationId xmlns:p14="http://schemas.microsoft.com/office/powerpoint/2010/main" val="195626894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67744" y="404664"/>
            <a:ext cx="5184576" cy="792088"/>
          </a:xfrm>
        </p:spPr>
        <p:txBody>
          <a:bodyPr>
            <a:normAutofit fontScale="90000"/>
          </a:bodyPr>
          <a:lstStyle/>
          <a:p>
            <a:pPr algn="ctr"/>
            <a:r>
              <a:rPr lang="ar-SA" cap="none" smtClean="0">
                <a:solidFill>
                  <a:srgbClr val="0000FF"/>
                </a:solidFill>
                <a:effectLst>
                  <a:outerShdw blurRad="38100" dist="38100" dir="2700000" algn="tl">
                    <a:srgbClr val="000000">
                      <a:alpha val="43137"/>
                    </a:srgbClr>
                  </a:outerShdw>
                </a:effectLst>
                <a:latin typeface="Simplified Arabic" pitchFamily="18" charset="-78"/>
                <a:cs typeface="Ali-A-Azzam" pitchFamily="2" charset="-78"/>
              </a:rPr>
              <a:t>قانون تعديل تطبيق قانون الأحوال الشخصية</a:t>
            </a:r>
            <a:endParaRPr lang="en-US" b="0" i="0" u="none" strike="noStrike" baseline="0" smtClean="0">
              <a:solidFill>
                <a:srgbClr val="0000CC"/>
              </a:solidFill>
              <a:latin typeface="Traditional Arabic"/>
              <a:cs typeface="Traditional Arabic"/>
            </a:endParaRPr>
          </a:p>
        </p:txBody>
      </p:sp>
      <p:sp>
        <p:nvSpPr>
          <p:cNvPr id="3" name="عنصر نائب للنص 2"/>
          <p:cNvSpPr>
            <a:spLocks noGrp="1"/>
          </p:cNvSpPr>
          <p:nvPr>
            <p:ph type="body" idx="1"/>
          </p:nvPr>
        </p:nvSpPr>
        <p:spPr>
          <a:xfrm>
            <a:off x="457200" y="1124744"/>
            <a:ext cx="7931224" cy="5328592"/>
          </a:xfrm>
        </p:spPr>
        <p:txBody>
          <a:bodyPr>
            <a:normAutofit/>
          </a:bodyPr>
          <a:lstStyle/>
          <a:p>
            <a:pPr marL="0" indent="0" algn="just">
              <a:buNone/>
            </a:pPr>
            <a:endParaRPr lang="ar-SA" sz="2800" b="1" smtClean="0">
              <a:solidFill>
                <a:srgbClr val="0000CC"/>
              </a:solidFill>
              <a:latin typeface="Traditional Arabic" pitchFamily="18" charset="-78"/>
              <a:cs typeface="Traditional Arabic" pitchFamily="18" charset="-78"/>
            </a:endParaRPr>
          </a:p>
          <a:p>
            <a:pPr marL="0" indent="0" algn="just">
              <a:buNone/>
            </a:pPr>
            <a:r>
              <a:rPr lang="ar-SA" sz="2800" b="1" smtClean="0">
                <a:solidFill>
                  <a:schemeClr val="tx1"/>
                </a:solidFill>
                <a:latin typeface="Traditional Arabic" pitchFamily="18" charset="-78"/>
                <a:cs typeface="Traditional Arabic" pitchFamily="18" charset="-78"/>
              </a:rPr>
              <a:t>نتناول في هذه الندوة بعض ما ورد من حقوق للمرأة في قانون تعديل قانون الأحوال الشخصية العراقي النافذ في محاكم إقليم كوردستان ونقوم بتحليلها ومقارنتها بالقانون النافذ في العراق لبيان حقوق المرأة فيه ومدى موافقتها مع أحكام الدين...</a:t>
            </a:r>
          </a:p>
          <a:p>
            <a:pPr marL="0" indent="0" algn="just">
              <a:buNone/>
            </a:pPr>
            <a:r>
              <a:rPr lang="ar-SA" sz="2800" b="1" smtClean="0">
                <a:solidFill>
                  <a:schemeClr val="tx1"/>
                </a:solidFill>
                <a:latin typeface="Traditional Arabic" pitchFamily="18" charset="-78"/>
                <a:cs typeface="Ali-A-Azzam" pitchFamily="2" charset="-78"/>
              </a:rPr>
              <a:t>قصة القانون</a:t>
            </a:r>
            <a:r>
              <a:rPr lang="ar-SA" sz="2800" b="1" smtClean="0">
                <a:solidFill>
                  <a:schemeClr val="tx1"/>
                </a:solidFill>
                <a:latin typeface="Traditional Arabic" pitchFamily="18" charset="-78"/>
                <a:cs typeface="Traditional Arabic" pitchFamily="18" charset="-78"/>
              </a:rPr>
              <a:t>: بتاريخ (12/2008</a:t>
            </a:r>
            <a:r>
              <a:rPr lang="ar-SA" sz="2800" b="1">
                <a:solidFill>
                  <a:schemeClr val="tx1"/>
                </a:solidFill>
                <a:latin typeface="Traditional Arabic" pitchFamily="18" charset="-78"/>
                <a:cs typeface="Traditional Arabic" pitchFamily="18" charset="-78"/>
              </a:rPr>
              <a:t>) </a:t>
            </a:r>
            <a:r>
              <a:rPr lang="ar-SA" sz="2800" b="1" smtClean="0">
                <a:solidFill>
                  <a:schemeClr val="tx1"/>
                </a:solidFill>
                <a:latin typeface="Traditional Arabic" pitchFamily="18" charset="-78"/>
                <a:cs typeface="Traditional Arabic" pitchFamily="18" charset="-78"/>
              </a:rPr>
              <a:t>قدم مجلس الوزراء في حكومة إقليم كوردستان مشروع قانون إلى البرلمان ليسلك طريقه التشريعي إلى أن أصبح قانونا برقم </a:t>
            </a:r>
            <a:r>
              <a:rPr lang="ar-SA" sz="2800" b="1">
                <a:solidFill>
                  <a:schemeClr val="tx1"/>
                </a:solidFill>
                <a:latin typeface="Traditional Arabic" pitchFamily="18" charset="-78"/>
                <a:cs typeface="Traditional Arabic" pitchFamily="18" charset="-78"/>
              </a:rPr>
              <a:t>(15) </a:t>
            </a:r>
            <a:r>
              <a:rPr lang="ar-SA" sz="2800" b="1" smtClean="0">
                <a:solidFill>
                  <a:schemeClr val="tx1"/>
                </a:solidFill>
                <a:latin typeface="Traditional Arabic" pitchFamily="18" charset="-78"/>
                <a:cs typeface="Traditional Arabic" pitchFamily="18" charset="-78"/>
              </a:rPr>
              <a:t>وسمي قانون تعديل تطبيق </a:t>
            </a:r>
            <a:r>
              <a:rPr lang="ar-SA" sz="2800" b="1">
                <a:solidFill>
                  <a:schemeClr val="tx1"/>
                </a:solidFill>
                <a:latin typeface="Traditional Arabic" pitchFamily="18" charset="-78"/>
                <a:cs typeface="Traditional Arabic" pitchFamily="18" charset="-78"/>
              </a:rPr>
              <a:t>قانون الأحوال الشخصية العراقي المرقم (188) لسنة (1959</a:t>
            </a:r>
            <a:r>
              <a:rPr lang="ar-SA" sz="2800" b="1" smtClean="0">
                <a:solidFill>
                  <a:schemeClr val="tx1"/>
                </a:solidFill>
                <a:latin typeface="Traditional Arabic" pitchFamily="18" charset="-78"/>
                <a:cs typeface="Traditional Arabic" pitchFamily="18" charset="-78"/>
              </a:rPr>
              <a:t>)، وتكون من (</a:t>
            </a:r>
            <a:r>
              <a:rPr lang="ar-SA" sz="2800" b="1">
                <a:solidFill>
                  <a:schemeClr val="tx1"/>
                </a:solidFill>
                <a:latin typeface="Traditional Arabic" pitchFamily="18" charset="-78"/>
                <a:cs typeface="Traditional Arabic" pitchFamily="18" charset="-78"/>
              </a:rPr>
              <a:t>28) مادة فأصبح نافذا في المحاكم إلى </a:t>
            </a:r>
            <a:r>
              <a:rPr lang="ar-SA" sz="2800" b="1" smtClean="0">
                <a:solidFill>
                  <a:schemeClr val="tx1"/>
                </a:solidFill>
                <a:latin typeface="Traditional Arabic" pitchFamily="18" charset="-78"/>
                <a:cs typeface="Traditional Arabic" pitchFamily="18" charset="-78"/>
              </a:rPr>
              <a:t>الآن...</a:t>
            </a:r>
          </a:p>
        </p:txBody>
      </p:sp>
      <p:sp>
        <p:nvSpPr>
          <p:cNvPr id="4" name="مربع نص 3"/>
          <p:cNvSpPr txBox="1"/>
          <p:nvPr/>
        </p:nvSpPr>
        <p:spPr>
          <a:xfrm>
            <a:off x="539552" y="703004"/>
            <a:ext cx="1584176" cy="369332"/>
          </a:xfrm>
          <a:prstGeom prst="rect">
            <a:avLst/>
          </a:prstGeom>
          <a:noFill/>
        </p:spPr>
        <p:txBody>
          <a:bodyPr wrap="square" rtlCol="1">
            <a:spAutoFit/>
          </a:bodyPr>
          <a:lstStyle/>
          <a:p>
            <a:r>
              <a:rPr lang="ar-SA" b="1" smtClean="0">
                <a:latin typeface="Traditional Arabic" pitchFamily="18" charset="-78"/>
                <a:cs typeface="Traditional Arabic" pitchFamily="18" charset="-78"/>
              </a:rPr>
              <a:t>د. نوري حمه سعيد</a:t>
            </a:r>
            <a:endParaRPr lang="ar-SA" b="1">
              <a:latin typeface="Traditional Arabic" pitchFamily="18" charset="-78"/>
              <a:cs typeface="Traditional Arabic" pitchFamily="18" charset="-78"/>
            </a:endParaRPr>
          </a:p>
        </p:txBody>
      </p:sp>
    </p:spTree>
    <p:extLst>
      <p:ext uri="{BB962C8B-B14F-4D97-AF65-F5344CB8AC3E}">
        <p14:creationId xmlns:p14="http://schemas.microsoft.com/office/powerpoint/2010/main" val="3283732409"/>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627784" y="332656"/>
            <a:ext cx="4032448" cy="720080"/>
          </a:xfrm>
        </p:spPr>
        <p:style>
          <a:lnRef idx="2">
            <a:schemeClr val="accent1"/>
          </a:lnRef>
          <a:fillRef idx="1">
            <a:schemeClr val="lt1"/>
          </a:fillRef>
          <a:effectRef idx="0">
            <a:schemeClr val="accent1"/>
          </a:effectRef>
          <a:fontRef idx="minor">
            <a:schemeClr val="dk1"/>
          </a:fontRef>
        </p:style>
        <p:txBody>
          <a:bodyPr>
            <a:normAutofit fontScale="90000"/>
          </a:bodyPr>
          <a:lstStyle/>
          <a:p>
            <a:pPr marR="0" algn="ctr" rtl="1"/>
            <a:r>
              <a:rPr lang="ar-SA" sz="3200" i="0" u="none" strike="noStrike" cap="none" smtClean="0">
                <a:solidFill>
                  <a:srgbClr val="0000FF"/>
                </a:solidFill>
                <a:effectLst>
                  <a:outerShdw blurRad="38100" dist="38100" dir="2700000" algn="tl">
                    <a:srgbClr val="000000">
                      <a:alpha val="43137"/>
                    </a:srgbClr>
                  </a:outerShdw>
                </a:effectLst>
                <a:latin typeface="Simplified Arabic" pitchFamily="18" charset="-78"/>
                <a:cs typeface="Ali-A-Azzam" pitchFamily="2" charset="-78"/>
              </a:rPr>
              <a:t>تعريف الزواج وشروط تعدد الزوجات</a:t>
            </a:r>
            <a:endParaRPr lang="en-US" sz="3200" i="0" u="none" strike="noStrike" cap="none" baseline="0" smtClean="0">
              <a:solidFill>
                <a:srgbClr val="0000FF"/>
              </a:solidFill>
              <a:effectLst>
                <a:outerShdw blurRad="38100" dist="38100" dir="2700000" algn="tl">
                  <a:srgbClr val="000000">
                    <a:alpha val="43137"/>
                  </a:srgbClr>
                </a:outerShdw>
              </a:effectLst>
              <a:latin typeface="Simplified Arabic" pitchFamily="18" charset="-78"/>
              <a:cs typeface="Ali-A-Azzam" pitchFamily="2" charset="-78"/>
            </a:endParaRPr>
          </a:p>
        </p:txBody>
      </p:sp>
      <p:sp>
        <p:nvSpPr>
          <p:cNvPr id="3" name="عنصر نائب للنص 2"/>
          <p:cNvSpPr>
            <a:spLocks noGrp="1"/>
          </p:cNvSpPr>
          <p:nvPr>
            <p:ph type="body" idx="1"/>
          </p:nvPr>
        </p:nvSpPr>
        <p:spPr>
          <a:xfrm>
            <a:off x="304800" y="1250302"/>
            <a:ext cx="8686800" cy="5059018"/>
          </a:xfrm>
        </p:spPr>
        <p:txBody>
          <a:bodyPr>
            <a:normAutofit/>
          </a:bodyPr>
          <a:lstStyle/>
          <a:p>
            <a:pPr marL="0" indent="0" algn="just">
              <a:buNone/>
            </a:pPr>
            <a:r>
              <a:rPr lang="ar-SA" sz="2800">
                <a:solidFill>
                  <a:srgbClr val="008000"/>
                </a:solidFill>
                <a:latin typeface="Traditional Arabic" pitchFamily="18" charset="-78"/>
                <a:cs typeface="Ali-A-Azzam" pitchFamily="2" charset="-78"/>
              </a:rPr>
              <a:t>المادة (3</a:t>
            </a:r>
            <a:r>
              <a:rPr lang="ar-SA" sz="2800" smtClean="0">
                <a:solidFill>
                  <a:srgbClr val="008000"/>
                </a:solidFill>
                <a:latin typeface="Traditional Arabic" pitchFamily="18" charset="-78"/>
                <a:cs typeface="Ali-A-Azzam" pitchFamily="2" charset="-78"/>
              </a:rPr>
              <a:t>) من القانون المعدل/العراقي:</a:t>
            </a:r>
          </a:p>
          <a:p>
            <a:pPr marL="0" indent="0" algn="just">
              <a:buNone/>
            </a:pPr>
            <a:r>
              <a:rPr lang="ar-SA" sz="2800" b="1" smtClean="0">
                <a:solidFill>
                  <a:srgbClr val="008000"/>
                </a:solidFill>
                <a:latin typeface="Traditional Arabic" pitchFamily="18" charset="-78"/>
                <a:cs typeface="Traditional Arabic" pitchFamily="18" charset="-78"/>
              </a:rPr>
              <a:t>تتعلق </a:t>
            </a:r>
            <a:r>
              <a:rPr lang="ar-SA" sz="2800" b="1">
                <a:solidFill>
                  <a:srgbClr val="008000"/>
                </a:solidFill>
                <a:latin typeface="Traditional Arabic" pitchFamily="18" charset="-78"/>
                <a:cs typeface="Traditional Arabic" pitchFamily="18" charset="-78"/>
              </a:rPr>
              <a:t>بتعريف الزواج وشروط الإذن بتعدد </a:t>
            </a:r>
            <a:r>
              <a:rPr lang="ar-SA" sz="2800" b="1" smtClean="0">
                <a:solidFill>
                  <a:srgbClr val="008000"/>
                </a:solidFill>
                <a:latin typeface="Traditional Arabic" pitchFamily="18" charset="-78"/>
                <a:cs typeface="Traditional Arabic" pitchFamily="18" charset="-78"/>
              </a:rPr>
              <a:t>الزوجات، وهي شروط معقولة قريبة من الشروط التي وضعتها الشريعة الإسلامية.</a:t>
            </a:r>
            <a:endParaRPr lang="en-US" sz="2800" b="1">
              <a:solidFill>
                <a:srgbClr val="008000"/>
              </a:solidFill>
              <a:latin typeface="Traditional Arabic" pitchFamily="18" charset="-78"/>
              <a:cs typeface="Traditional Arabic" pitchFamily="18" charset="-78"/>
            </a:endParaRPr>
          </a:p>
          <a:p>
            <a:pPr algn="just"/>
            <a:endParaRPr lang="ar-SA" sz="2800" b="1" smtClean="0">
              <a:solidFill>
                <a:schemeClr val="tx1"/>
              </a:solidFill>
              <a:latin typeface="Traditional Arabic" pitchFamily="18" charset="-78"/>
              <a:cs typeface="Traditional Arabic" pitchFamily="18" charset="-78"/>
            </a:endParaRPr>
          </a:p>
          <a:p>
            <a:pPr marL="0" indent="0" algn="just">
              <a:buNone/>
            </a:pPr>
            <a:r>
              <a:rPr lang="ar-SA" sz="2800" smtClean="0">
                <a:solidFill>
                  <a:srgbClr val="0000CC"/>
                </a:solidFill>
                <a:latin typeface="Traditional Arabic" pitchFamily="18" charset="-78"/>
                <a:cs typeface="Ali-A-Azzam" pitchFamily="2" charset="-78"/>
              </a:rPr>
              <a:t>المادة </a:t>
            </a:r>
            <a:r>
              <a:rPr lang="ar-SA" sz="2800">
                <a:solidFill>
                  <a:srgbClr val="0000CC"/>
                </a:solidFill>
                <a:latin typeface="Traditional Arabic" pitchFamily="18" charset="-78"/>
                <a:cs typeface="Ali-A-Azzam" pitchFamily="2" charset="-78"/>
              </a:rPr>
              <a:t>(1</a:t>
            </a:r>
            <a:r>
              <a:rPr lang="ar-SA" sz="2800" smtClean="0">
                <a:solidFill>
                  <a:srgbClr val="0000CC"/>
                </a:solidFill>
                <a:latin typeface="Traditional Arabic" pitchFamily="18" charset="-78"/>
                <a:cs typeface="Ali-A-Azzam" pitchFamily="2" charset="-78"/>
              </a:rPr>
              <a:t>) من قانون تعديل التطبيق/كوردستان : </a:t>
            </a:r>
            <a:endParaRPr lang="en-US" sz="2800">
              <a:solidFill>
                <a:srgbClr val="0000CC"/>
              </a:solidFill>
              <a:latin typeface="Traditional Arabic" pitchFamily="18" charset="-78"/>
              <a:cs typeface="Ali-A-Azzam" pitchFamily="2" charset="-78"/>
            </a:endParaRPr>
          </a:p>
          <a:p>
            <a:pPr marL="0" indent="0" algn="just">
              <a:buNone/>
            </a:pPr>
            <a:r>
              <a:rPr lang="ar-SA" sz="2800" b="1" smtClean="0">
                <a:solidFill>
                  <a:srgbClr val="0000CC"/>
                </a:solidFill>
                <a:latin typeface="Traditional Arabic" pitchFamily="18" charset="-78"/>
                <a:cs typeface="Traditional Arabic" pitchFamily="18" charset="-78"/>
              </a:rPr>
              <a:t>عدل تعريف الزواج واشترط لتعدد الزوجات </a:t>
            </a:r>
            <a:r>
              <a:rPr lang="ar-SA" sz="2800" b="1">
                <a:solidFill>
                  <a:srgbClr val="0000CC"/>
                </a:solidFill>
                <a:latin typeface="Traditional Arabic" pitchFamily="18" charset="-78"/>
                <a:cs typeface="Traditional Arabic" pitchFamily="18" charset="-78"/>
              </a:rPr>
              <a:t>شروطا تعسفية غير قابلة للتطبيق.</a:t>
            </a:r>
            <a:endParaRPr lang="en-US" sz="2800" b="1">
              <a:solidFill>
                <a:srgbClr val="0000CC"/>
              </a:solidFill>
              <a:latin typeface="Traditional Arabic" pitchFamily="18" charset="-78"/>
              <a:cs typeface="Traditional Arabic" pitchFamily="18" charset="-78"/>
            </a:endParaRPr>
          </a:p>
          <a:p>
            <a:pPr marL="0" indent="0" algn="just">
              <a:buNone/>
            </a:pPr>
            <a:r>
              <a:rPr lang="ar-SA" sz="2800" b="1">
                <a:solidFill>
                  <a:srgbClr val="0000CC"/>
                </a:solidFill>
                <a:latin typeface="Traditional Arabic" pitchFamily="18" charset="-78"/>
                <a:cs typeface="Traditional Arabic" pitchFamily="18" charset="-78"/>
              </a:rPr>
              <a:t>بحيث قضى على تعدد الزوجات الذي يعد حلا لكثير من المشاكل الاجتماعية وهناك حكم ومقاصد عظيمة من </a:t>
            </a:r>
            <a:r>
              <a:rPr lang="ar-SA" sz="2800" b="1" smtClean="0">
                <a:solidFill>
                  <a:srgbClr val="0000CC"/>
                </a:solidFill>
                <a:latin typeface="Traditional Arabic" pitchFamily="18" charset="-78"/>
                <a:cs typeface="Traditional Arabic" pitchFamily="18" charset="-78"/>
              </a:rPr>
              <a:t>ورائه في حالات معينة ووفق شروط محددة شرعا.</a:t>
            </a:r>
            <a:endParaRPr lang="en-US" sz="2800" b="1">
              <a:solidFill>
                <a:srgbClr val="0000CC"/>
              </a:solidFill>
              <a:latin typeface="Traditional Arabic" pitchFamily="18" charset="-78"/>
              <a:cs typeface="Traditional Arabic" pitchFamily="18" charset="-78"/>
            </a:endParaRPr>
          </a:p>
          <a:p>
            <a:pPr marL="0" indent="0" algn="just">
              <a:buNone/>
            </a:pPr>
            <a:endParaRPr lang="ar-SA" sz="2800" smtClean="0">
              <a:solidFill>
                <a:srgbClr val="0000CC"/>
              </a:solidFill>
              <a:latin typeface="Traditional Arabic" pitchFamily="18" charset="-78"/>
              <a:cs typeface="Ali-A-Azzam" pitchFamily="2" charset="-78"/>
            </a:endParaRPr>
          </a:p>
          <a:p>
            <a:pPr marL="0" indent="0" algn="just">
              <a:buNone/>
            </a:pPr>
            <a:endParaRPr lang="en-US" sz="2800">
              <a:solidFill>
                <a:srgbClr val="0000CC"/>
              </a:solidFill>
              <a:latin typeface="Traditional Arabic" pitchFamily="18" charset="-78"/>
              <a:cs typeface="Ali-A-Azzam" pitchFamily="2" charset="-78"/>
            </a:endParaRPr>
          </a:p>
          <a:p>
            <a:endParaRPr lang="en-US" sz="2800"/>
          </a:p>
          <a:p>
            <a:pPr marL="0" indent="0">
              <a:buNone/>
            </a:pPr>
            <a:endParaRPr lang="ar-SA" sz="2800"/>
          </a:p>
        </p:txBody>
      </p:sp>
      <p:sp>
        <p:nvSpPr>
          <p:cNvPr id="4" name="مربع نص 3"/>
          <p:cNvSpPr txBox="1"/>
          <p:nvPr/>
        </p:nvSpPr>
        <p:spPr>
          <a:xfrm>
            <a:off x="755576" y="689356"/>
            <a:ext cx="1584176" cy="369332"/>
          </a:xfrm>
          <a:prstGeom prst="rect">
            <a:avLst/>
          </a:prstGeom>
          <a:noFill/>
        </p:spPr>
        <p:txBody>
          <a:bodyPr wrap="square" rtlCol="1">
            <a:spAutoFit/>
          </a:bodyPr>
          <a:lstStyle/>
          <a:p>
            <a:r>
              <a:rPr lang="ar-SA" b="1" smtClean="0">
                <a:latin typeface="Traditional Arabic" pitchFamily="18" charset="-78"/>
                <a:cs typeface="Traditional Arabic" pitchFamily="18" charset="-78"/>
              </a:rPr>
              <a:t>د. نوري حمه سعيد</a:t>
            </a:r>
            <a:endParaRPr lang="ar-SA" b="1">
              <a:latin typeface="Traditional Arabic" pitchFamily="18" charset="-78"/>
              <a:cs typeface="Traditional Arabic" pitchFamily="18" charset="-78"/>
            </a:endParaRPr>
          </a:p>
        </p:txBody>
      </p:sp>
    </p:spTree>
    <p:extLst>
      <p:ext uri="{BB962C8B-B14F-4D97-AF65-F5344CB8AC3E}">
        <p14:creationId xmlns:p14="http://schemas.microsoft.com/office/powerpoint/2010/main" val="257446611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915816" y="457200"/>
            <a:ext cx="3960440" cy="523528"/>
          </a:xfrm>
        </p:spPr>
        <p:txBody>
          <a:bodyPr>
            <a:normAutofit fontScale="90000"/>
          </a:bodyPr>
          <a:lstStyle/>
          <a:p>
            <a:pPr algn="ctr"/>
            <a:r>
              <a:rPr lang="ar-SA" sz="3400" smtClean="0">
                <a:solidFill>
                  <a:srgbClr val="0000CC"/>
                </a:solidFill>
                <a:effectLst/>
                <a:cs typeface="Ali-A-Azzam" pitchFamily="2" charset="-78"/>
              </a:rPr>
              <a:t>شهادة المرأة على عقد الزواج</a:t>
            </a:r>
            <a:endParaRPr lang="ar-SA" sz="3400">
              <a:solidFill>
                <a:srgbClr val="0000CC"/>
              </a:solidFill>
              <a:cs typeface="Ali-A-Azzam" pitchFamily="2" charset="-78"/>
            </a:endParaRPr>
          </a:p>
        </p:txBody>
      </p:sp>
      <p:sp>
        <p:nvSpPr>
          <p:cNvPr id="3" name="عنصر نائب للنص 2"/>
          <p:cNvSpPr>
            <a:spLocks noGrp="1"/>
          </p:cNvSpPr>
          <p:nvPr>
            <p:ph type="body" idx="1"/>
          </p:nvPr>
        </p:nvSpPr>
        <p:spPr/>
        <p:txBody>
          <a:bodyPr>
            <a:normAutofit/>
          </a:bodyPr>
          <a:lstStyle/>
          <a:p>
            <a:pPr marL="0" indent="0" algn="just">
              <a:buNone/>
            </a:pPr>
            <a:r>
              <a:rPr lang="ar-SA">
                <a:solidFill>
                  <a:srgbClr val="008000"/>
                </a:solidFill>
                <a:latin typeface="Traditional Arabic" pitchFamily="18" charset="-78"/>
                <a:cs typeface="Ali-A-Azzam" pitchFamily="2" charset="-78"/>
              </a:rPr>
              <a:t>المادة (6</a:t>
            </a:r>
            <a:r>
              <a:rPr lang="ar-SA" smtClean="0">
                <a:solidFill>
                  <a:srgbClr val="008000"/>
                </a:solidFill>
                <a:latin typeface="Traditional Arabic" pitchFamily="18" charset="-78"/>
                <a:cs typeface="Ali-A-Azzam" pitchFamily="2" charset="-78"/>
              </a:rPr>
              <a:t>) القانون المعدل العراقي:</a:t>
            </a:r>
          </a:p>
          <a:p>
            <a:pPr marL="0" indent="0" algn="just">
              <a:buNone/>
            </a:pPr>
            <a:r>
              <a:rPr lang="ar-SA" b="1" smtClean="0">
                <a:solidFill>
                  <a:srgbClr val="008000"/>
                </a:solidFill>
                <a:latin typeface="Traditional Arabic" pitchFamily="18" charset="-78"/>
                <a:cs typeface="Traditional Arabic" pitchFamily="18" charset="-78"/>
              </a:rPr>
              <a:t>شروط </a:t>
            </a:r>
            <a:r>
              <a:rPr lang="ar-SA" b="1">
                <a:solidFill>
                  <a:srgbClr val="008000"/>
                </a:solidFill>
                <a:latin typeface="Traditional Arabic" pitchFamily="18" charset="-78"/>
                <a:cs typeface="Traditional Arabic" pitchFamily="18" charset="-78"/>
              </a:rPr>
              <a:t>عقد الزواج: ((</a:t>
            </a:r>
            <a:r>
              <a:rPr lang="ar-SA" b="1" smtClean="0">
                <a:solidFill>
                  <a:srgbClr val="008000"/>
                </a:solidFill>
                <a:latin typeface="Traditional Arabic" pitchFamily="18" charset="-78"/>
                <a:cs typeface="Traditional Arabic" pitchFamily="18" charset="-78"/>
              </a:rPr>
              <a:t>د- </a:t>
            </a:r>
            <a:r>
              <a:rPr lang="ar-SA" b="1">
                <a:solidFill>
                  <a:srgbClr val="008000"/>
                </a:solidFill>
                <a:latin typeface="Traditional Arabic" pitchFamily="18" charset="-78"/>
                <a:cs typeface="Traditional Arabic" pitchFamily="18" charset="-78"/>
              </a:rPr>
              <a:t>شهادة شاهدين متمتعين بالأهلية القانونية على عقد </a:t>
            </a:r>
            <a:r>
              <a:rPr lang="ar-SA" b="1" smtClean="0">
                <a:solidFill>
                  <a:srgbClr val="008000"/>
                </a:solidFill>
                <a:latin typeface="Traditional Arabic" pitchFamily="18" charset="-78"/>
                <a:cs typeface="Traditional Arabic" pitchFamily="18" charset="-78"/>
              </a:rPr>
              <a:t>الزواج)).</a:t>
            </a:r>
            <a:endParaRPr lang="en-US">
              <a:solidFill>
                <a:srgbClr val="008000"/>
              </a:solidFill>
              <a:latin typeface="Traditional Arabic" pitchFamily="18" charset="-78"/>
              <a:cs typeface="Traditional Arabic" pitchFamily="18" charset="-78"/>
            </a:endParaRPr>
          </a:p>
          <a:p>
            <a:pPr marL="0" indent="0" algn="just">
              <a:buNone/>
            </a:pPr>
            <a:r>
              <a:rPr lang="ar-SA" smtClean="0">
                <a:solidFill>
                  <a:srgbClr val="0000CC"/>
                </a:solidFill>
                <a:latin typeface="Traditional Arabic" pitchFamily="18" charset="-78"/>
                <a:cs typeface="Ali-A-Azzam" pitchFamily="2" charset="-78"/>
              </a:rPr>
              <a:t>المادة </a:t>
            </a:r>
            <a:r>
              <a:rPr lang="ar-SA">
                <a:solidFill>
                  <a:srgbClr val="0000CC"/>
                </a:solidFill>
                <a:latin typeface="Traditional Arabic" pitchFamily="18" charset="-78"/>
                <a:cs typeface="Ali-A-Azzam" pitchFamily="2" charset="-78"/>
              </a:rPr>
              <a:t>(3</a:t>
            </a:r>
            <a:r>
              <a:rPr lang="ar-SA" smtClean="0">
                <a:solidFill>
                  <a:srgbClr val="0000CC"/>
                </a:solidFill>
                <a:latin typeface="Traditional Arabic" pitchFamily="18" charset="-78"/>
                <a:cs typeface="Ali-A-Azzam" pitchFamily="2" charset="-78"/>
              </a:rPr>
              <a:t>) تعديل التطبيق الكوردستاني: </a:t>
            </a:r>
            <a:endParaRPr lang="en-US">
              <a:solidFill>
                <a:srgbClr val="0000CC"/>
              </a:solidFill>
              <a:latin typeface="Traditional Arabic" pitchFamily="18" charset="-78"/>
              <a:cs typeface="Ali-A-Azzam" pitchFamily="2" charset="-78"/>
            </a:endParaRPr>
          </a:p>
          <a:p>
            <a:pPr marL="0" indent="0" algn="just">
              <a:buNone/>
            </a:pPr>
            <a:r>
              <a:rPr lang="ar-SA" b="1">
                <a:solidFill>
                  <a:srgbClr val="0000CC"/>
                </a:solidFill>
                <a:latin typeface="Traditional Arabic" pitchFamily="18" charset="-78"/>
                <a:cs typeface="Traditional Arabic" pitchFamily="18" charset="-78"/>
              </a:rPr>
              <a:t>د- شهادة شاهدين متمتعين بالأهلية القانونية على عقد الزواج </a:t>
            </a:r>
            <a:r>
              <a:rPr lang="ar-SA" b="1" u="sng">
                <a:solidFill>
                  <a:srgbClr val="0000CC"/>
                </a:solidFill>
                <a:latin typeface="Traditional Arabic" pitchFamily="18" charset="-78"/>
                <a:cs typeface="Traditional Arabic" pitchFamily="18" charset="-78"/>
              </a:rPr>
              <a:t>ويستوي في ذلك الرجل </a:t>
            </a:r>
            <a:r>
              <a:rPr lang="ar-SA" b="1" u="sng" smtClean="0">
                <a:solidFill>
                  <a:srgbClr val="0000CC"/>
                </a:solidFill>
                <a:latin typeface="Traditional Arabic" pitchFamily="18" charset="-78"/>
                <a:cs typeface="Traditional Arabic" pitchFamily="18" charset="-78"/>
              </a:rPr>
              <a:t>والمرأة</a:t>
            </a:r>
            <a:r>
              <a:rPr lang="ar-SA" b="1" smtClean="0">
                <a:solidFill>
                  <a:srgbClr val="0000CC"/>
                </a:solidFill>
                <a:latin typeface="Traditional Arabic" pitchFamily="18" charset="-78"/>
                <a:cs typeface="Traditional Arabic" pitchFamily="18" charset="-78"/>
              </a:rPr>
              <a:t>. </a:t>
            </a:r>
          </a:p>
          <a:p>
            <a:pPr marL="0" indent="0" algn="just">
              <a:buNone/>
            </a:pPr>
            <a:r>
              <a:rPr lang="ar-SA" b="1" smtClean="0">
                <a:solidFill>
                  <a:srgbClr val="FF0000"/>
                </a:solidFill>
                <a:latin typeface="Traditional Arabic" pitchFamily="18" charset="-78"/>
                <a:cs typeface="Traditional Arabic" pitchFamily="18" charset="-78"/>
              </a:rPr>
              <a:t>إضافة فقرة:</a:t>
            </a:r>
            <a:endParaRPr lang="en-US">
              <a:solidFill>
                <a:srgbClr val="FF0000"/>
              </a:solidFill>
              <a:latin typeface="Traditional Arabic" pitchFamily="18" charset="-78"/>
              <a:cs typeface="Traditional Arabic" pitchFamily="18" charset="-78"/>
            </a:endParaRPr>
          </a:p>
          <a:p>
            <a:pPr marL="0" indent="0" algn="just">
              <a:buNone/>
            </a:pPr>
            <a:r>
              <a:rPr lang="ar-SA" b="1">
                <a:solidFill>
                  <a:srgbClr val="0000CC"/>
                </a:solidFill>
                <a:latin typeface="Traditional Arabic" pitchFamily="18" charset="-78"/>
                <a:cs typeface="Traditional Arabic" pitchFamily="18" charset="-78"/>
              </a:rPr>
              <a:t>5- للزوجة أن تشترط على الزوج عند عقد الزواج تفويضها بالتطليق</a:t>
            </a:r>
            <a:r>
              <a:rPr lang="ar-SA" b="1" smtClean="0">
                <a:solidFill>
                  <a:srgbClr val="0000CC"/>
                </a:solidFill>
                <a:latin typeface="Traditional Arabic" pitchFamily="18" charset="-78"/>
                <a:cs typeface="Traditional Arabic" pitchFamily="18" charset="-78"/>
              </a:rPr>
              <a:t>.</a:t>
            </a:r>
            <a:endParaRPr lang="en-US" b="1">
              <a:solidFill>
                <a:schemeClr val="tx1"/>
              </a:solidFill>
              <a:latin typeface="Traditional Arabic" pitchFamily="18" charset="-78"/>
              <a:cs typeface="Traditional Arabic" pitchFamily="18" charset="-78"/>
            </a:endParaRPr>
          </a:p>
        </p:txBody>
      </p:sp>
      <p:sp>
        <p:nvSpPr>
          <p:cNvPr id="4" name="مربع نص 3"/>
          <p:cNvSpPr txBox="1"/>
          <p:nvPr/>
        </p:nvSpPr>
        <p:spPr>
          <a:xfrm>
            <a:off x="1475656" y="689356"/>
            <a:ext cx="1584176" cy="369332"/>
          </a:xfrm>
          <a:prstGeom prst="rect">
            <a:avLst/>
          </a:prstGeom>
          <a:noFill/>
        </p:spPr>
        <p:txBody>
          <a:bodyPr wrap="square" rtlCol="1">
            <a:spAutoFit/>
          </a:bodyPr>
          <a:lstStyle/>
          <a:p>
            <a:r>
              <a:rPr lang="ar-SA" b="1" smtClean="0">
                <a:latin typeface="Traditional Arabic" pitchFamily="18" charset="-78"/>
                <a:cs typeface="Traditional Arabic" pitchFamily="18" charset="-78"/>
              </a:rPr>
              <a:t>د. نوري حمه سعيد</a:t>
            </a:r>
            <a:endParaRPr lang="ar-SA" b="1">
              <a:latin typeface="Traditional Arabic" pitchFamily="18" charset="-78"/>
              <a:cs typeface="Traditional Arabic" pitchFamily="18" charset="-78"/>
            </a:endParaRPr>
          </a:p>
        </p:txBody>
      </p:sp>
    </p:spTree>
    <p:extLst>
      <p:ext uri="{BB962C8B-B14F-4D97-AF65-F5344CB8AC3E}">
        <p14:creationId xmlns:p14="http://schemas.microsoft.com/office/powerpoint/2010/main" val="27211521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627784" y="404664"/>
            <a:ext cx="3600400" cy="648072"/>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ar-SA" b="1" smtClean="0">
                <a:solidFill>
                  <a:srgbClr val="0000FF"/>
                </a:solidFill>
                <a:latin typeface="Traditional Arabic" pitchFamily="18" charset="-78"/>
                <a:cs typeface="DecoType Naskh" pitchFamily="2" charset="-78"/>
              </a:rPr>
              <a:t/>
            </a:r>
            <a:br>
              <a:rPr lang="ar-SA" b="1" smtClean="0">
                <a:solidFill>
                  <a:srgbClr val="0000FF"/>
                </a:solidFill>
                <a:latin typeface="Traditional Arabic" pitchFamily="18" charset="-78"/>
                <a:cs typeface="DecoType Naskh" pitchFamily="2" charset="-78"/>
              </a:rPr>
            </a:br>
            <a:r>
              <a:rPr lang="ar-SA" b="1" smtClean="0">
                <a:solidFill>
                  <a:srgbClr val="0000FF"/>
                </a:solidFill>
                <a:latin typeface="Traditional Arabic" pitchFamily="18" charset="-78"/>
                <a:cs typeface="DecoType Naskh" pitchFamily="2" charset="-78"/>
              </a:rPr>
              <a:t/>
            </a:r>
            <a:br>
              <a:rPr lang="ar-SA" b="1" smtClean="0">
                <a:solidFill>
                  <a:srgbClr val="0000FF"/>
                </a:solidFill>
                <a:latin typeface="Traditional Arabic" pitchFamily="18" charset="-78"/>
                <a:cs typeface="DecoType Naskh" pitchFamily="2" charset="-78"/>
              </a:rPr>
            </a:br>
            <a:r>
              <a:rPr lang="ar-SA" b="1" smtClean="0">
                <a:solidFill>
                  <a:srgbClr val="0000FF"/>
                </a:solidFill>
                <a:latin typeface="Traditional Arabic" pitchFamily="18" charset="-78"/>
                <a:cs typeface="Ali-A-Azzam" pitchFamily="2" charset="-78"/>
              </a:rPr>
              <a:t>ولاية المرأة في الزواج</a:t>
            </a:r>
            <a:r>
              <a:rPr lang="en-US" b="1">
                <a:solidFill>
                  <a:srgbClr val="0000CC"/>
                </a:solidFill>
                <a:latin typeface="Traditional Arabic" pitchFamily="18" charset="-78"/>
                <a:cs typeface="Ali-A-Azzam" pitchFamily="2" charset="-78"/>
              </a:rPr>
              <a:t/>
            </a:r>
            <a:br>
              <a:rPr lang="en-US" b="1">
                <a:solidFill>
                  <a:srgbClr val="0000CC"/>
                </a:solidFill>
                <a:latin typeface="Traditional Arabic" pitchFamily="18" charset="-78"/>
                <a:cs typeface="Ali-A-Azzam" pitchFamily="2" charset="-78"/>
              </a:rPr>
            </a:br>
            <a:r>
              <a:rPr lang="en-US">
                <a:effectLst/>
                <a:latin typeface="Traditional Arabic" pitchFamily="18" charset="-78"/>
                <a:cs typeface="Traditional Arabic" pitchFamily="18" charset="-78"/>
              </a:rPr>
              <a:t/>
            </a:r>
            <a:br>
              <a:rPr lang="en-US">
                <a:effectLst/>
                <a:latin typeface="Traditional Arabic" pitchFamily="18" charset="-78"/>
                <a:cs typeface="Traditional Arabic" pitchFamily="18" charset="-78"/>
              </a:rPr>
            </a:br>
            <a:endParaRPr lang="ar-SA">
              <a:latin typeface="Traditional Arabic" pitchFamily="18" charset="-78"/>
              <a:cs typeface="Traditional Arabic" pitchFamily="18" charset="-78"/>
            </a:endParaRPr>
          </a:p>
        </p:txBody>
      </p:sp>
      <p:sp>
        <p:nvSpPr>
          <p:cNvPr id="3" name="عنصر نائب للنص 2"/>
          <p:cNvSpPr>
            <a:spLocks noGrp="1"/>
          </p:cNvSpPr>
          <p:nvPr>
            <p:ph type="body" idx="1"/>
          </p:nvPr>
        </p:nvSpPr>
        <p:spPr>
          <a:xfrm>
            <a:off x="304800" y="1124744"/>
            <a:ext cx="8659688" cy="5544616"/>
          </a:xfrm>
        </p:spPr>
        <p:txBody>
          <a:bodyPr>
            <a:noAutofit/>
          </a:bodyPr>
          <a:lstStyle/>
          <a:p>
            <a:pPr marL="0" indent="0" algn="just">
              <a:buNone/>
            </a:pPr>
            <a:r>
              <a:rPr lang="ar-SA">
                <a:solidFill>
                  <a:srgbClr val="008000"/>
                </a:solidFill>
                <a:latin typeface="Traditional Arabic" pitchFamily="18" charset="-78"/>
                <a:cs typeface="Ali-A-Azzam" pitchFamily="2" charset="-78"/>
              </a:rPr>
              <a:t>المادة (8</a:t>
            </a:r>
            <a:r>
              <a:rPr lang="ar-SA" smtClean="0">
                <a:solidFill>
                  <a:srgbClr val="008000"/>
                </a:solidFill>
                <a:latin typeface="Traditional Arabic" pitchFamily="18" charset="-78"/>
                <a:cs typeface="Ali-A-Azzam" pitchFamily="2" charset="-78"/>
              </a:rPr>
              <a:t>) القانون المعدل العراقي:</a:t>
            </a:r>
          </a:p>
          <a:p>
            <a:pPr marL="0" indent="0" algn="just">
              <a:buNone/>
            </a:pPr>
            <a:r>
              <a:rPr lang="ar-SA" b="1" smtClean="0">
                <a:solidFill>
                  <a:srgbClr val="008000"/>
                </a:solidFill>
                <a:latin typeface="Traditional Arabic" pitchFamily="18" charset="-78"/>
                <a:cs typeface="Traditional Arabic" pitchFamily="18" charset="-78"/>
              </a:rPr>
              <a:t>الحالات التي يأذن القاضي فيها لناقص الأهلية بالزواج، وفيها ذكر لولي الأمر بالإطلاق ويشمل الذكور من الأولياء الأب والجد والإبن والأخ والعم...</a:t>
            </a:r>
          </a:p>
          <a:p>
            <a:pPr marL="0" indent="0" algn="just">
              <a:buNone/>
            </a:pPr>
            <a:r>
              <a:rPr lang="ar-SA" smtClean="0">
                <a:solidFill>
                  <a:srgbClr val="0000CC"/>
                </a:solidFill>
                <a:latin typeface="Traditional Arabic" pitchFamily="18" charset="-78"/>
                <a:cs typeface="Ali-A-Azzam" pitchFamily="2" charset="-78"/>
              </a:rPr>
              <a:t>المادة </a:t>
            </a:r>
            <a:r>
              <a:rPr lang="ar-SA">
                <a:solidFill>
                  <a:srgbClr val="0000CC"/>
                </a:solidFill>
                <a:latin typeface="Traditional Arabic" pitchFamily="18" charset="-78"/>
                <a:cs typeface="Ali-A-Azzam" pitchFamily="2" charset="-78"/>
              </a:rPr>
              <a:t>(5</a:t>
            </a:r>
            <a:r>
              <a:rPr lang="ar-SA" smtClean="0">
                <a:solidFill>
                  <a:srgbClr val="0000CC"/>
                </a:solidFill>
                <a:latin typeface="Traditional Arabic" pitchFamily="18" charset="-78"/>
                <a:cs typeface="Ali-A-Azzam" pitchFamily="2" charset="-78"/>
              </a:rPr>
              <a:t>) تعديل التطبيق الكوردستاني:</a:t>
            </a:r>
          </a:p>
          <a:p>
            <a:pPr marL="0" indent="0" algn="just">
              <a:buNone/>
            </a:pPr>
            <a:r>
              <a:rPr lang="ar-SA" b="1" smtClean="0">
                <a:solidFill>
                  <a:srgbClr val="FF0000"/>
                </a:solidFill>
                <a:latin typeface="Traditional Arabic" pitchFamily="18" charset="-78"/>
                <a:cs typeface="Traditional Arabic" pitchFamily="18" charset="-78"/>
              </a:rPr>
              <a:t>إضافة</a:t>
            </a:r>
            <a:r>
              <a:rPr lang="ar-SA" b="1">
                <a:solidFill>
                  <a:srgbClr val="FF0000"/>
                </a:solidFill>
                <a:latin typeface="Traditional Arabic" pitchFamily="18" charset="-78"/>
                <a:cs typeface="Traditional Arabic" pitchFamily="18" charset="-78"/>
              </a:rPr>
              <a:t>:</a:t>
            </a:r>
            <a:endParaRPr lang="en-US">
              <a:solidFill>
                <a:srgbClr val="FF0000"/>
              </a:solidFill>
              <a:latin typeface="Traditional Arabic" pitchFamily="18" charset="-78"/>
              <a:cs typeface="Traditional Arabic" pitchFamily="18" charset="-78"/>
            </a:endParaRPr>
          </a:p>
          <a:p>
            <a:pPr marL="0" indent="0" algn="just">
              <a:buNone/>
            </a:pPr>
            <a:r>
              <a:rPr lang="ar-SA" b="1">
                <a:solidFill>
                  <a:srgbClr val="0000CC"/>
                </a:solidFill>
                <a:latin typeface="Traditional Arabic" pitchFamily="18" charset="-78"/>
                <a:cs typeface="Traditional Arabic" pitchFamily="18" charset="-78"/>
              </a:rPr>
              <a:t>3- تعتبر </a:t>
            </a:r>
            <a:r>
              <a:rPr lang="ar-SA" b="1" smtClean="0">
                <a:solidFill>
                  <a:srgbClr val="0000CC"/>
                </a:solidFill>
                <a:latin typeface="Traditional Arabic" pitchFamily="18" charset="-78"/>
                <a:cs typeface="Traditional Arabic" pitchFamily="18" charset="-78"/>
              </a:rPr>
              <a:t>الأم </a:t>
            </a:r>
            <a:r>
              <a:rPr lang="ar-SA" b="1">
                <a:solidFill>
                  <a:srgbClr val="0000CC"/>
                </a:solidFill>
                <a:latin typeface="Traditional Arabic" pitchFamily="18" charset="-78"/>
                <a:cs typeface="Traditional Arabic" pitchFamily="18" charset="-78"/>
              </a:rPr>
              <a:t>ولياً إذا كان </a:t>
            </a:r>
            <a:r>
              <a:rPr lang="ar-SA" b="1" smtClean="0">
                <a:solidFill>
                  <a:srgbClr val="0000CC"/>
                </a:solidFill>
                <a:latin typeface="Traditional Arabic" pitchFamily="18" charset="-78"/>
                <a:cs typeface="Traditional Arabic" pitchFamily="18" charset="-78"/>
              </a:rPr>
              <a:t>الأب </a:t>
            </a:r>
            <a:r>
              <a:rPr lang="ar-SA" b="1">
                <a:solidFill>
                  <a:srgbClr val="0000CC"/>
                </a:solidFill>
                <a:latin typeface="Traditional Arabic" pitchFamily="18" charset="-78"/>
                <a:cs typeface="Traditional Arabic" pitchFamily="18" charset="-78"/>
              </a:rPr>
              <a:t>متوفياً </a:t>
            </a:r>
            <a:r>
              <a:rPr lang="ar-SA" b="1" smtClean="0">
                <a:solidFill>
                  <a:srgbClr val="0000CC"/>
                </a:solidFill>
                <a:latin typeface="Traditional Arabic" pitchFamily="18" charset="-78"/>
                <a:cs typeface="Traditional Arabic" pitchFamily="18" charset="-78"/>
              </a:rPr>
              <a:t>أو </a:t>
            </a:r>
            <a:r>
              <a:rPr lang="ar-SA" b="1">
                <a:solidFill>
                  <a:srgbClr val="0000CC"/>
                </a:solidFill>
                <a:latin typeface="Traditional Arabic" pitchFamily="18" charset="-78"/>
                <a:cs typeface="Traditional Arabic" pitchFamily="18" charset="-78"/>
              </a:rPr>
              <a:t>غائباً وكانت حاضنة.</a:t>
            </a:r>
            <a:endParaRPr lang="en-US">
              <a:solidFill>
                <a:srgbClr val="0000CC"/>
              </a:solidFill>
              <a:latin typeface="Traditional Arabic" pitchFamily="18" charset="-78"/>
              <a:cs typeface="Traditional Arabic" pitchFamily="18" charset="-78"/>
            </a:endParaRPr>
          </a:p>
          <a:p>
            <a:endParaRPr lang="ar-SA" sz="2400" smtClean="0">
              <a:latin typeface="Traditional Arabic" pitchFamily="18" charset="-78"/>
              <a:cs typeface="Traditional Arabic" pitchFamily="18" charset="-78"/>
            </a:endParaRPr>
          </a:p>
          <a:p>
            <a:endParaRPr lang="en-US" sz="2400">
              <a:latin typeface="Traditional Arabic" pitchFamily="18" charset="-78"/>
              <a:cs typeface="Traditional Arabic" pitchFamily="18" charset="-78"/>
            </a:endParaRPr>
          </a:p>
        </p:txBody>
      </p:sp>
      <p:sp>
        <p:nvSpPr>
          <p:cNvPr id="4" name="مربع نص 3"/>
          <p:cNvSpPr txBox="1"/>
          <p:nvPr/>
        </p:nvSpPr>
        <p:spPr>
          <a:xfrm>
            <a:off x="827584" y="692696"/>
            <a:ext cx="1584176" cy="369332"/>
          </a:xfrm>
          <a:prstGeom prst="rect">
            <a:avLst/>
          </a:prstGeom>
          <a:noFill/>
        </p:spPr>
        <p:txBody>
          <a:bodyPr wrap="square" rtlCol="1">
            <a:spAutoFit/>
          </a:bodyPr>
          <a:lstStyle/>
          <a:p>
            <a:r>
              <a:rPr lang="ar-SA" b="1" smtClean="0">
                <a:latin typeface="Traditional Arabic" pitchFamily="18" charset="-78"/>
                <a:cs typeface="Traditional Arabic" pitchFamily="18" charset="-78"/>
              </a:rPr>
              <a:t>د. نوري حمه سعيد</a:t>
            </a:r>
            <a:endParaRPr lang="ar-SA" b="1">
              <a:latin typeface="Traditional Arabic" pitchFamily="18" charset="-78"/>
              <a:cs typeface="Traditional Arabic" pitchFamily="18" charset="-78"/>
            </a:endParaRPr>
          </a:p>
        </p:txBody>
      </p:sp>
    </p:spTree>
    <p:extLst>
      <p:ext uri="{BB962C8B-B14F-4D97-AF65-F5344CB8AC3E}">
        <p14:creationId xmlns:p14="http://schemas.microsoft.com/office/powerpoint/2010/main" val="62206978"/>
      </p:ext>
    </p:extLst>
  </p:cSld>
  <p:clrMapOvr>
    <a:masterClrMapping/>
  </p:clrMapOvr>
  <p:transition spd="slow">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07504" y="1484784"/>
            <a:ext cx="8884096" cy="4899174"/>
          </a:xfrm>
        </p:spPr>
        <p:txBody>
          <a:bodyPr>
            <a:normAutofit/>
          </a:bodyPr>
          <a:lstStyle/>
          <a:p>
            <a:pPr marL="0" indent="0" algn="just">
              <a:buNone/>
            </a:pPr>
            <a:r>
              <a:rPr lang="ar-SA" sz="2800">
                <a:solidFill>
                  <a:srgbClr val="008000"/>
                </a:solidFill>
                <a:latin typeface="Traditional Arabic" pitchFamily="18" charset="-78"/>
                <a:cs typeface="Ali-A-Azzam" pitchFamily="2" charset="-78"/>
              </a:rPr>
              <a:t>المادة (23</a:t>
            </a:r>
            <a:r>
              <a:rPr lang="ar-SA" sz="2800" smtClean="0">
                <a:solidFill>
                  <a:srgbClr val="008000"/>
                </a:solidFill>
                <a:latin typeface="Traditional Arabic" pitchFamily="18" charset="-78"/>
                <a:cs typeface="Ali-A-Azzam" pitchFamily="2" charset="-78"/>
              </a:rPr>
              <a:t>) من القانون المعدل العراقي:</a:t>
            </a:r>
            <a:endParaRPr lang="en-US" sz="2800">
              <a:solidFill>
                <a:srgbClr val="008000"/>
              </a:solidFill>
              <a:latin typeface="Traditional Arabic" pitchFamily="18" charset="-78"/>
              <a:cs typeface="Ali-A-Azzam" pitchFamily="2" charset="-78"/>
            </a:endParaRPr>
          </a:p>
          <a:p>
            <a:pPr marL="0" indent="0" algn="just">
              <a:buNone/>
            </a:pPr>
            <a:r>
              <a:rPr lang="ar-SA" sz="2800" b="1" smtClean="0">
                <a:solidFill>
                  <a:srgbClr val="008000"/>
                </a:solidFill>
                <a:latin typeface="Traditional Arabic" pitchFamily="18" charset="-78"/>
                <a:cs typeface="Traditional Arabic" pitchFamily="18" charset="-78"/>
              </a:rPr>
              <a:t>1- </a:t>
            </a:r>
            <a:r>
              <a:rPr lang="ar-SA" sz="2800" b="1">
                <a:solidFill>
                  <a:srgbClr val="008000"/>
                </a:solidFill>
                <a:latin typeface="Traditional Arabic" pitchFamily="18" charset="-78"/>
                <a:cs typeface="Traditional Arabic" pitchFamily="18" charset="-78"/>
              </a:rPr>
              <a:t>تجب النفقة للزوجة على الزوج من حين العقد الصحيح ولو كانت مقيمة في بيت </a:t>
            </a:r>
            <a:r>
              <a:rPr lang="ar-SA" sz="2800" b="1" smtClean="0">
                <a:solidFill>
                  <a:srgbClr val="008000"/>
                </a:solidFill>
                <a:latin typeface="Traditional Arabic" pitchFamily="18" charset="-78"/>
                <a:cs typeface="Traditional Arabic" pitchFamily="18" charset="-78"/>
              </a:rPr>
              <a:t>أهلها إلا إذا </a:t>
            </a:r>
            <a:r>
              <a:rPr lang="ar-SA" sz="2800" b="1">
                <a:solidFill>
                  <a:srgbClr val="008000"/>
                </a:solidFill>
                <a:latin typeface="Traditional Arabic" pitchFamily="18" charset="-78"/>
                <a:cs typeface="Traditional Arabic" pitchFamily="18" charset="-78"/>
              </a:rPr>
              <a:t>طالبها الزوج بالانتقال </a:t>
            </a:r>
            <a:r>
              <a:rPr lang="ar-SA" sz="2800" b="1" smtClean="0">
                <a:solidFill>
                  <a:srgbClr val="008000"/>
                </a:solidFill>
                <a:latin typeface="Traditional Arabic" pitchFamily="18" charset="-78"/>
                <a:cs typeface="Traditional Arabic" pitchFamily="18" charset="-78"/>
              </a:rPr>
              <a:t>إلى </a:t>
            </a:r>
            <a:r>
              <a:rPr lang="ar-SA" sz="2800" b="1">
                <a:solidFill>
                  <a:srgbClr val="008000"/>
                </a:solidFill>
                <a:latin typeface="Traditional Arabic" pitchFamily="18" charset="-78"/>
                <a:cs typeface="Traditional Arabic" pitchFamily="18" charset="-78"/>
              </a:rPr>
              <a:t>بيته فامتنعت بغير حق.</a:t>
            </a:r>
            <a:endParaRPr lang="en-US" sz="2800">
              <a:solidFill>
                <a:srgbClr val="008000"/>
              </a:solidFill>
              <a:latin typeface="Traditional Arabic" pitchFamily="18" charset="-78"/>
              <a:cs typeface="Traditional Arabic" pitchFamily="18" charset="-78"/>
            </a:endParaRPr>
          </a:p>
          <a:p>
            <a:pPr marL="0" indent="0" algn="just">
              <a:buNone/>
            </a:pPr>
            <a:r>
              <a:rPr lang="ar-SA" sz="2800" b="1" smtClean="0">
                <a:solidFill>
                  <a:srgbClr val="008000"/>
                </a:solidFill>
                <a:latin typeface="Traditional Arabic" pitchFamily="18" charset="-78"/>
                <a:cs typeface="Traditional Arabic" pitchFamily="18" charset="-78"/>
              </a:rPr>
              <a:t>2- </a:t>
            </a:r>
            <a:r>
              <a:rPr lang="ar-SA" sz="2800" b="1">
                <a:solidFill>
                  <a:srgbClr val="008000"/>
                </a:solidFill>
                <a:latin typeface="Traditional Arabic" pitchFamily="18" charset="-78"/>
                <a:cs typeface="Traditional Arabic" pitchFamily="18" charset="-78"/>
              </a:rPr>
              <a:t>يعتبر امتناعها بحق ما دام الزوج لم يدفع لها معجل مهرها </a:t>
            </a:r>
            <a:r>
              <a:rPr lang="ar-SA" sz="2800" b="1" smtClean="0">
                <a:solidFill>
                  <a:srgbClr val="008000"/>
                </a:solidFill>
                <a:latin typeface="Traditional Arabic" pitchFamily="18" charset="-78"/>
                <a:cs typeface="Traditional Arabic" pitchFamily="18" charset="-78"/>
              </a:rPr>
              <a:t>أو </a:t>
            </a:r>
            <a:r>
              <a:rPr lang="ar-SA" sz="2800" b="1">
                <a:solidFill>
                  <a:srgbClr val="008000"/>
                </a:solidFill>
                <a:latin typeface="Traditional Arabic" pitchFamily="18" charset="-78"/>
                <a:cs typeface="Traditional Arabic" pitchFamily="18" charset="-78"/>
              </a:rPr>
              <a:t>لم ينفق </a:t>
            </a:r>
            <a:r>
              <a:rPr lang="ar-SA" sz="2800" b="1" smtClean="0">
                <a:solidFill>
                  <a:srgbClr val="008000"/>
                </a:solidFill>
                <a:latin typeface="Traditional Arabic" pitchFamily="18" charset="-78"/>
                <a:cs typeface="Traditional Arabic" pitchFamily="18" charset="-78"/>
              </a:rPr>
              <a:t>عليها.</a:t>
            </a:r>
            <a:endParaRPr lang="en-US" sz="2800">
              <a:solidFill>
                <a:srgbClr val="008000"/>
              </a:solidFill>
              <a:latin typeface="Traditional Arabic" pitchFamily="18" charset="-78"/>
              <a:cs typeface="Traditional Arabic" pitchFamily="18" charset="-78"/>
            </a:endParaRPr>
          </a:p>
          <a:p>
            <a:pPr marL="0" indent="0" algn="just">
              <a:buNone/>
            </a:pPr>
            <a:endParaRPr lang="ar-SA" sz="2800" b="1" smtClean="0">
              <a:latin typeface="Traditional Arabic" pitchFamily="18" charset="-78"/>
              <a:cs typeface="Traditional Arabic" pitchFamily="18" charset="-78"/>
            </a:endParaRPr>
          </a:p>
          <a:p>
            <a:pPr marL="0" indent="0" algn="just">
              <a:buNone/>
            </a:pPr>
            <a:r>
              <a:rPr lang="ar-SA" sz="2800" smtClean="0">
                <a:solidFill>
                  <a:srgbClr val="0000CC"/>
                </a:solidFill>
                <a:latin typeface="Traditional Arabic" pitchFamily="18" charset="-78"/>
                <a:cs typeface="Ali-A-Azzam" pitchFamily="2" charset="-78"/>
              </a:rPr>
              <a:t>المادة </a:t>
            </a:r>
            <a:r>
              <a:rPr lang="ar-SA" sz="2800">
                <a:solidFill>
                  <a:srgbClr val="0000CC"/>
                </a:solidFill>
                <a:latin typeface="Traditional Arabic" pitchFamily="18" charset="-78"/>
                <a:cs typeface="Ali-A-Azzam" pitchFamily="2" charset="-78"/>
              </a:rPr>
              <a:t>(8</a:t>
            </a:r>
            <a:r>
              <a:rPr lang="ar-SA" sz="2800" smtClean="0">
                <a:solidFill>
                  <a:srgbClr val="0000CC"/>
                </a:solidFill>
                <a:latin typeface="Traditional Arabic" pitchFamily="18" charset="-78"/>
                <a:cs typeface="Ali-A-Azzam" pitchFamily="2" charset="-78"/>
              </a:rPr>
              <a:t>) من تعديل التطبيق الكوردستاني: </a:t>
            </a:r>
            <a:r>
              <a:rPr lang="ar-SA" sz="2800" b="1" smtClean="0">
                <a:solidFill>
                  <a:srgbClr val="FF0000"/>
                </a:solidFill>
                <a:latin typeface="Traditional Arabic" pitchFamily="18" charset="-78"/>
                <a:cs typeface="Traditional Arabic" pitchFamily="18" charset="-78"/>
              </a:rPr>
              <a:t>ألغت المادة السابقة</a:t>
            </a:r>
            <a:endParaRPr lang="en-US" sz="2800">
              <a:solidFill>
                <a:srgbClr val="FF0000"/>
              </a:solidFill>
              <a:latin typeface="Traditional Arabic" pitchFamily="18" charset="-78"/>
              <a:cs typeface="Traditional Arabic" pitchFamily="18" charset="-78"/>
            </a:endParaRPr>
          </a:p>
          <a:p>
            <a:pPr marL="0" indent="0" algn="just">
              <a:buNone/>
            </a:pPr>
            <a:r>
              <a:rPr lang="ar-SA" sz="2800" b="1" smtClean="0">
                <a:solidFill>
                  <a:srgbClr val="0000CC"/>
                </a:solidFill>
                <a:latin typeface="Traditional Arabic" pitchFamily="18" charset="-78"/>
                <a:cs typeface="Traditional Arabic" pitchFamily="18" charset="-78"/>
              </a:rPr>
              <a:t>تجب </a:t>
            </a:r>
            <a:r>
              <a:rPr lang="ar-SA" sz="2800" b="1">
                <a:solidFill>
                  <a:srgbClr val="0000CC"/>
                </a:solidFill>
                <a:latin typeface="Traditional Arabic" pitchFamily="18" charset="-78"/>
                <a:cs typeface="Traditional Arabic" pitchFamily="18" charset="-78"/>
              </a:rPr>
              <a:t>نفقة الزوجة على الزوج وفي حالة يسار الزوجة تكون </a:t>
            </a:r>
            <a:r>
              <a:rPr lang="ar-SA" sz="2800" b="1" u="sng">
                <a:solidFill>
                  <a:srgbClr val="0000CC"/>
                </a:solidFill>
                <a:latin typeface="Traditional Arabic" pitchFamily="18" charset="-78"/>
                <a:cs typeface="Traditional Arabic" pitchFamily="18" charset="-78"/>
              </a:rPr>
              <a:t>المسؤولية مشتركة</a:t>
            </a:r>
            <a:r>
              <a:rPr lang="ar-SA" sz="2800" b="1">
                <a:solidFill>
                  <a:srgbClr val="0000CC"/>
                </a:solidFill>
                <a:latin typeface="Traditional Arabic" pitchFamily="18" charset="-78"/>
                <a:cs typeface="Traditional Arabic" pitchFamily="18" charset="-78"/>
              </a:rPr>
              <a:t> </a:t>
            </a:r>
            <a:r>
              <a:rPr lang="ar-SA" sz="2800" b="1" smtClean="0">
                <a:solidFill>
                  <a:srgbClr val="0000CC"/>
                </a:solidFill>
                <a:latin typeface="Traditional Arabic" pitchFamily="18" charset="-78"/>
                <a:cs typeface="Traditional Arabic" pitchFamily="18" charset="-78"/>
              </a:rPr>
              <a:t>إن </a:t>
            </a:r>
            <a:r>
              <a:rPr lang="ar-SA" sz="2800" b="1">
                <a:solidFill>
                  <a:srgbClr val="0000CC"/>
                </a:solidFill>
                <a:latin typeface="Traditional Arabic" pitchFamily="18" charset="-78"/>
                <a:cs typeface="Traditional Arabic" pitchFamily="18" charset="-78"/>
              </a:rPr>
              <a:t>رضيت بها</a:t>
            </a:r>
            <a:r>
              <a:rPr lang="ar-SA" sz="2800" b="1" smtClean="0">
                <a:solidFill>
                  <a:srgbClr val="0000CC"/>
                </a:solidFill>
                <a:latin typeface="Traditional Arabic" pitchFamily="18" charset="-78"/>
                <a:cs typeface="Traditional Arabic" pitchFamily="18" charset="-78"/>
              </a:rPr>
              <a:t>.</a:t>
            </a:r>
          </a:p>
          <a:p>
            <a:pPr marL="0" indent="0">
              <a:buNone/>
            </a:pPr>
            <a:endParaRPr lang="ar-SA"/>
          </a:p>
        </p:txBody>
      </p:sp>
      <p:sp>
        <p:nvSpPr>
          <p:cNvPr id="4" name="عنوان 3"/>
          <p:cNvSpPr>
            <a:spLocks noGrp="1"/>
          </p:cNvSpPr>
          <p:nvPr>
            <p:ph type="title"/>
          </p:nvPr>
        </p:nvSpPr>
        <p:spPr>
          <a:xfrm>
            <a:off x="3419872" y="332656"/>
            <a:ext cx="2736304" cy="648072"/>
          </a:xfrm>
        </p:spPr>
        <p:style>
          <a:lnRef idx="2">
            <a:schemeClr val="accent6"/>
          </a:lnRef>
          <a:fillRef idx="1">
            <a:schemeClr val="lt1"/>
          </a:fillRef>
          <a:effectRef idx="0">
            <a:schemeClr val="accent6"/>
          </a:effectRef>
          <a:fontRef idx="minor">
            <a:schemeClr val="dk1"/>
          </a:fontRef>
        </p:style>
        <p:txBody>
          <a:bodyPr>
            <a:noAutofit/>
          </a:bodyPr>
          <a:lstStyle/>
          <a:p>
            <a:pPr algn="ctr"/>
            <a:r>
              <a:rPr lang="ar-SA" sz="3000" smtClean="0">
                <a:solidFill>
                  <a:srgbClr val="0000CC"/>
                </a:solidFill>
                <a:latin typeface="Traditional Arabic" pitchFamily="18" charset="-78"/>
                <a:cs typeface="Ali-A-Azzam" pitchFamily="2" charset="-78"/>
              </a:rPr>
              <a:t/>
            </a:r>
            <a:br>
              <a:rPr lang="ar-SA" sz="3000" smtClean="0">
                <a:solidFill>
                  <a:srgbClr val="0000CC"/>
                </a:solidFill>
                <a:latin typeface="Traditional Arabic" pitchFamily="18" charset="-78"/>
                <a:cs typeface="Ali-A-Azzam" pitchFamily="2" charset="-78"/>
              </a:rPr>
            </a:br>
            <a:r>
              <a:rPr lang="ar-SA" sz="3000" smtClean="0">
                <a:solidFill>
                  <a:srgbClr val="0000CC"/>
                </a:solidFill>
                <a:latin typeface="Traditional Arabic" pitchFamily="18" charset="-78"/>
                <a:cs typeface="Ali-A-Azzam" pitchFamily="2" charset="-78"/>
              </a:rPr>
              <a:t/>
            </a:r>
            <a:br>
              <a:rPr lang="ar-SA" sz="3000" smtClean="0">
                <a:solidFill>
                  <a:srgbClr val="0000CC"/>
                </a:solidFill>
                <a:latin typeface="Traditional Arabic" pitchFamily="18" charset="-78"/>
                <a:cs typeface="Ali-A-Azzam" pitchFamily="2" charset="-78"/>
              </a:rPr>
            </a:br>
            <a:r>
              <a:rPr lang="ar-SA" sz="2800" b="1" smtClean="0">
                <a:solidFill>
                  <a:srgbClr val="0000FF"/>
                </a:solidFill>
                <a:latin typeface="Traditional Arabic" pitchFamily="18" charset="-78"/>
                <a:cs typeface="Ali-A-Azzam" pitchFamily="2" charset="-78"/>
              </a:rPr>
              <a:t>نفقـة الزوجـة</a:t>
            </a:r>
            <a:r>
              <a:rPr lang="en-US" sz="2800" b="1">
                <a:solidFill>
                  <a:srgbClr val="0000CC"/>
                </a:solidFill>
                <a:latin typeface="Traditional Arabic" pitchFamily="18" charset="-78"/>
                <a:cs typeface="Ali-A-Azzam" pitchFamily="2" charset="-78"/>
              </a:rPr>
              <a:t/>
            </a:r>
            <a:br>
              <a:rPr lang="en-US" sz="2800" b="1">
                <a:solidFill>
                  <a:srgbClr val="0000CC"/>
                </a:solidFill>
                <a:latin typeface="Traditional Arabic" pitchFamily="18" charset="-78"/>
                <a:cs typeface="Ali-A-Azzam" pitchFamily="2" charset="-78"/>
              </a:rPr>
            </a:br>
            <a:r>
              <a:rPr lang="en-US" sz="3000">
                <a:solidFill>
                  <a:srgbClr val="0000CC"/>
                </a:solidFill>
                <a:latin typeface="Traditional Arabic" pitchFamily="18" charset="-78"/>
                <a:cs typeface="Ali-A-Azzam" pitchFamily="2" charset="-78"/>
              </a:rPr>
              <a:t/>
            </a:r>
            <a:br>
              <a:rPr lang="en-US" sz="3000">
                <a:solidFill>
                  <a:srgbClr val="0000CC"/>
                </a:solidFill>
                <a:latin typeface="Traditional Arabic" pitchFamily="18" charset="-78"/>
                <a:cs typeface="Ali-A-Azzam" pitchFamily="2" charset="-78"/>
              </a:rPr>
            </a:br>
            <a:endParaRPr lang="ar-SA" sz="3000"/>
          </a:p>
        </p:txBody>
      </p:sp>
      <p:sp>
        <p:nvSpPr>
          <p:cNvPr id="5" name="مربع نص 4"/>
          <p:cNvSpPr txBox="1"/>
          <p:nvPr/>
        </p:nvSpPr>
        <p:spPr>
          <a:xfrm>
            <a:off x="1115616" y="662061"/>
            <a:ext cx="1584176" cy="369332"/>
          </a:xfrm>
          <a:prstGeom prst="rect">
            <a:avLst/>
          </a:prstGeom>
          <a:noFill/>
        </p:spPr>
        <p:txBody>
          <a:bodyPr wrap="square" rtlCol="1">
            <a:spAutoFit/>
          </a:bodyPr>
          <a:lstStyle/>
          <a:p>
            <a:r>
              <a:rPr lang="ar-SA" b="1" smtClean="0">
                <a:latin typeface="Traditional Arabic" pitchFamily="18" charset="-78"/>
                <a:cs typeface="Traditional Arabic" pitchFamily="18" charset="-78"/>
              </a:rPr>
              <a:t>د. نوري حمه سعيد</a:t>
            </a:r>
            <a:endParaRPr lang="ar-SA" b="1">
              <a:latin typeface="Traditional Arabic" pitchFamily="18" charset="-78"/>
              <a:cs typeface="Traditional Arabic" pitchFamily="18" charset="-78"/>
            </a:endParaRPr>
          </a:p>
        </p:txBody>
      </p:sp>
    </p:spTree>
    <p:extLst>
      <p:ext uri="{BB962C8B-B14F-4D97-AF65-F5344CB8AC3E}">
        <p14:creationId xmlns:p14="http://schemas.microsoft.com/office/powerpoint/2010/main" val="241579524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915816" y="260648"/>
            <a:ext cx="4248472" cy="648072"/>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ar-SA" b="1" smtClean="0">
                <a:solidFill>
                  <a:srgbClr val="0000FF"/>
                </a:solidFill>
                <a:latin typeface="Traditional Arabic" pitchFamily="18" charset="-78"/>
                <a:cs typeface="Ali-A-Azzam" pitchFamily="2" charset="-78"/>
              </a:rPr>
              <a:t>طاعة الزوجة لزوجها بالمعروف</a:t>
            </a:r>
            <a:endParaRPr lang="ar-SA" b="1">
              <a:solidFill>
                <a:srgbClr val="0000FF"/>
              </a:solidFill>
              <a:latin typeface="Traditional Arabic" pitchFamily="18" charset="-78"/>
              <a:cs typeface="DecoType Naskh" pitchFamily="2" charset="-78"/>
            </a:endParaRPr>
          </a:p>
        </p:txBody>
      </p:sp>
      <p:sp>
        <p:nvSpPr>
          <p:cNvPr id="3" name="عنصر نائب للنص 2"/>
          <p:cNvSpPr>
            <a:spLocks noGrp="1"/>
          </p:cNvSpPr>
          <p:nvPr>
            <p:ph type="body" idx="1"/>
          </p:nvPr>
        </p:nvSpPr>
        <p:spPr>
          <a:xfrm>
            <a:off x="304800" y="1554162"/>
            <a:ext cx="8686800" cy="4971182"/>
          </a:xfrm>
        </p:spPr>
        <p:txBody>
          <a:bodyPr>
            <a:normAutofit/>
          </a:bodyPr>
          <a:lstStyle/>
          <a:p>
            <a:pPr marL="0" indent="0" algn="just">
              <a:buNone/>
            </a:pPr>
            <a:r>
              <a:rPr lang="ar-SA" b="1">
                <a:solidFill>
                  <a:srgbClr val="008000"/>
                </a:solidFill>
                <a:latin typeface="Traditional Arabic" pitchFamily="18" charset="-78"/>
                <a:cs typeface="Ali-A-Azzam" pitchFamily="2" charset="-78"/>
              </a:rPr>
              <a:t>المادة (33</a:t>
            </a:r>
            <a:r>
              <a:rPr lang="ar-SA" b="1" smtClean="0">
                <a:solidFill>
                  <a:srgbClr val="008000"/>
                </a:solidFill>
                <a:latin typeface="Traditional Arabic" pitchFamily="18" charset="-78"/>
                <a:cs typeface="Ali-A-Azzam" pitchFamily="2" charset="-78"/>
              </a:rPr>
              <a:t>) من القانون المعدل العراقي:</a:t>
            </a:r>
            <a:endParaRPr lang="en-US">
              <a:solidFill>
                <a:srgbClr val="008000"/>
              </a:solidFill>
              <a:latin typeface="Traditional Arabic" pitchFamily="18" charset="-78"/>
              <a:cs typeface="Ali-A-Azzam" pitchFamily="2" charset="-78"/>
            </a:endParaRPr>
          </a:p>
          <a:p>
            <a:pPr marL="0" indent="0" algn="just">
              <a:buNone/>
            </a:pPr>
            <a:r>
              <a:rPr lang="ar-SA" b="1">
                <a:solidFill>
                  <a:srgbClr val="008000"/>
                </a:solidFill>
                <a:latin typeface="Traditional Arabic" pitchFamily="18" charset="-78"/>
                <a:cs typeface="Traditional Arabic" pitchFamily="18" charset="-78"/>
              </a:rPr>
              <a:t>لا طاعة للزوج على زوجته في كل </a:t>
            </a:r>
            <a:r>
              <a:rPr lang="ar-SA" b="1" smtClean="0">
                <a:solidFill>
                  <a:srgbClr val="008000"/>
                </a:solidFill>
                <a:latin typeface="Traditional Arabic" pitchFamily="18" charset="-78"/>
                <a:cs typeface="Traditional Arabic" pitchFamily="18" charset="-78"/>
              </a:rPr>
              <a:t>أمر </a:t>
            </a:r>
            <a:r>
              <a:rPr lang="ar-SA" b="1">
                <a:solidFill>
                  <a:srgbClr val="008000"/>
                </a:solidFill>
                <a:latin typeface="Traditional Arabic" pitchFamily="18" charset="-78"/>
                <a:cs typeface="Traditional Arabic" pitchFamily="18" charset="-78"/>
              </a:rPr>
              <a:t>مخالف </a:t>
            </a:r>
            <a:r>
              <a:rPr lang="ar-SA" b="1" smtClean="0">
                <a:solidFill>
                  <a:srgbClr val="008000"/>
                </a:solidFill>
                <a:latin typeface="Traditional Arabic" pitchFamily="18" charset="-78"/>
                <a:cs typeface="Traditional Arabic" pitchFamily="18" charset="-78"/>
              </a:rPr>
              <a:t>لأحكام الشريعة، </a:t>
            </a:r>
            <a:r>
              <a:rPr lang="ar-SA" b="1">
                <a:solidFill>
                  <a:srgbClr val="008000"/>
                </a:solidFill>
                <a:latin typeface="Traditional Arabic" pitchFamily="18" charset="-78"/>
                <a:cs typeface="Traditional Arabic" pitchFamily="18" charset="-78"/>
              </a:rPr>
              <a:t>وللقاضي </a:t>
            </a:r>
            <a:r>
              <a:rPr lang="ar-SA" b="1" smtClean="0">
                <a:solidFill>
                  <a:srgbClr val="008000"/>
                </a:solidFill>
                <a:latin typeface="Traditional Arabic" pitchFamily="18" charset="-78"/>
                <a:cs typeface="Traditional Arabic" pitchFamily="18" charset="-78"/>
              </a:rPr>
              <a:t>أن </a:t>
            </a:r>
            <a:r>
              <a:rPr lang="ar-SA" b="1">
                <a:solidFill>
                  <a:srgbClr val="008000"/>
                </a:solidFill>
                <a:latin typeface="Traditional Arabic" pitchFamily="18" charset="-78"/>
                <a:cs typeface="Traditional Arabic" pitchFamily="18" charset="-78"/>
              </a:rPr>
              <a:t>يحكم لها </a:t>
            </a:r>
            <a:r>
              <a:rPr lang="ar-SA" b="1" smtClean="0">
                <a:solidFill>
                  <a:srgbClr val="008000"/>
                </a:solidFill>
                <a:latin typeface="Traditional Arabic" pitchFamily="18" charset="-78"/>
                <a:cs typeface="Traditional Arabic" pitchFamily="18" charset="-78"/>
              </a:rPr>
              <a:t>بالنفقة. </a:t>
            </a:r>
            <a:endParaRPr lang="ar-SA" b="1" smtClean="0">
              <a:latin typeface="Traditional Arabic" pitchFamily="18" charset="-78"/>
              <a:cs typeface="Traditional Arabic" pitchFamily="18" charset="-78"/>
            </a:endParaRPr>
          </a:p>
          <a:p>
            <a:pPr marL="0" indent="0" algn="just">
              <a:buNone/>
            </a:pPr>
            <a:r>
              <a:rPr lang="ar-SA" smtClean="0">
                <a:solidFill>
                  <a:srgbClr val="0000CC"/>
                </a:solidFill>
                <a:latin typeface="Traditional Arabic" pitchFamily="18" charset="-78"/>
                <a:cs typeface="Ali-A-Azzam" pitchFamily="2" charset="-78"/>
              </a:rPr>
              <a:t>المادة </a:t>
            </a:r>
            <a:r>
              <a:rPr lang="ar-SA">
                <a:solidFill>
                  <a:srgbClr val="0000CC"/>
                </a:solidFill>
                <a:latin typeface="Traditional Arabic" pitchFamily="18" charset="-78"/>
                <a:cs typeface="Ali-A-Azzam" pitchFamily="2" charset="-78"/>
              </a:rPr>
              <a:t>(12</a:t>
            </a:r>
            <a:r>
              <a:rPr lang="ar-SA" smtClean="0">
                <a:solidFill>
                  <a:srgbClr val="0000CC"/>
                </a:solidFill>
                <a:latin typeface="Traditional Arabic" pitchFamily="18" charset="-78"/>
                <a:cs typeface="Ali-A-Azzam" pitchFamily="2" charset="-78"/>
              </a:rPr>
              <a:t>) من تعديل التطبيق الكوردستاني:</a:t>
            </a:r>
            <a:endParaRPr lang="en-US">
              <a:solidFill>
                <a:srgbClr val="0000CC"/>
              </a:solidFill>
              <a:latin typeface="Traditional Arabic" pitchFamily="18" charset="-78"/>
              <a:cs typeface="Ali-A-Azzam" pitchFamily="2" charset="-78"/>
            </a:endParaRPr>
          </a:p>
          <a:p>
            <a:pPr marL="0" indent="0" algn="just">
              <a:buNone/>
            </a:pPr>
            <a:r>
              <a:rPr lang="ar-SA" b="1" smtClean="0">
                <a:solidFill>
                  <a:srgbClr val="0000CC"/>
                </a:solidFill>
                <a:latin typeface="Traditional Arabic" pitchFamily="18" charset="-78"/>
                <a:cs typeface="Traditional Arabic" pitchFamily="18" charset="-78"/>
              </a:rPr>
              <a:t>لا </a:t>
            </a:r>
            <a:r>
              <a:rPr lang="ar-SA" b="1">
                <a:solidFill>
                  <a:srgbClr val="0000CC"/>
                </a:solidFill>
                <a:latin typeface="Traditional Arabic" pitchFamily="18" charset="-78"/>
                <a:cs typeface="Traditional Arabic" pitchFamily="18" charset="-78"/>
              </a:rPr>
              <a:t>طاعة للزوج على زوجته </a:t>
            </a:r>
            <a:r>
              <a:rPr lang="ar-SA" b="1" u="sng">
                <a:solidFill>
                  <a:srgbClr val="0000CC"/>
                </a:solidFill>
                <a:latin typeface="Traditional Arabic" pitchFamily="18" charset="-78"/>
                <a:cs typeface="Traditional Arabic" pitchFamily="18" charset="-78"/>
              </a:rPr>
              <a:t>ولا للزوجة على زوجها</a:t>
            </a:r>
            <a:r>
              <a:rPr lang="ar-SA" b="1">
                <a:solidFill>
                  <a:srgbClr val="0000CC"/>
                </a:solidFill>
                <a:latin typeface="Traditional Arabic" pitchFamily="18" charset="-78"/>
                <a:cs typeface="Traditional Arabic" pitchFamily="18" charset="-78"/>
              </a:rPr>
              <a:t> في كل </a:t>
            </a:r>
            <a:r>
              <a:rPr lang="ar-SA" b="1" smtClean="0">
                <a:solidFill>
                  <a:srgbClr val="0000CC"/>
                </a:solidFill>
                <a:latin typeface="Traditional Arabic" pitchFamily="18" charset="-78"/>
                <a:cs typeface="Traditional Arabic" pitchFamily="18" charset="-78"/>
              </a:rPr>
              <a:t>أمر </a:t>
            </a:r>
            <a:r>
              <a:rPr lang="ar-SA" b="1">
                <a:solidFill>
                  <a:srgbClr val="0000CC"/>
                </a:solidFill>
                <a:latin typeface="Traditional Arabic" pitchFamily="18" charset="-78"/>
                <a:cs typeface="Traditional Arabic" pitchFamily="18" charset="-78"/>
              </a:rPr>
              <a:t>مخالف لأحكام الشريعة </a:t>
            </a:r>
            <a:r>
              <a:rPr lang="ar-SA" b="1" smtClean="0">
                <a:solidFill>
                  <a:srgbClr val="0000CC"/>
                </a:solidFill>
                <a:latin typeface="Traditional Arabic" pitchFamily="18" charset="-78"/>
                <a:cs typeface="Traditional Arabic" pitchFamily="18" charset="-78"/>
              </a:rPr>
              <a:t>و</a:t>
            </a:r>
            <a:r>
              <a:rPr lang="ar-SA" b="1" u="sng" smtClean="0">
                <a:solidFill>
                  <a:srgbClr val="0000CC"/>
                </a:solidFill>
                <a:latin typeface="Traditional Arabic" pitchFamily="18" charset="-78"/>
                <a:cs typeface="Traditional Arabic" pitchFamily="18" charset="-78"/>
              </a:rPr>
              <a:t>القانون</a:t>
            </a:r>
            <a:r>
              <a:rPr lang="ar-SA" b="1" smtClean="0">
                <a:solidFill>
                  <a:srgbClr val="0000CC"/>
                </a:solidFill>
                <a:latin typeface="Traditional Arabic" pitchFamily="18" charset="-78"/>
                <a:cs typeface="Traditional Arabic" pitchFamily="18" charset="-78"/>
              </a:rPr>
              <a:t>.</a:t>
            </a:r>
          </a:p>
          <a:p>
            <a:pPr marL="0" indent="0" algn="just">
              <a:buNone/>
            </a:pPr>
            <a:r>
              <a:rPr lang="ar-SA" b="1" smtClean="0">
                <a:solidFill>
                  <a:srgbClr val="0000CC"/>
                </a:solidFill>
                <a:latin typeface="Traditional Arabic" pitchFamily="18" charset="-78"/>
                <a:cs typeface="Traditional Arabic" pitchFamily="18" charset="-78"/>
              </a:rPr>
              <a:t> </a:t>
            </a:r>
            <a:endParaRPr lang="ar-SA" b="1"/>
          </a:p>
        </p:txBody>
      </p:sp>
      <p:sp>
        <p:nvSpPr>
          <p:cNvPr id="4" name="مربع نص 3"/>
          <p:cNvSpPr txBox="1"/>
          <p:nvPr/>
        </p:nvSpPr>
        <p:spPr>
          <a:xfrm>
            <a:off x="971600" y="692696"/>
            <a:ext cx="1584176" cy="369332"/>
          </a:xfrm>
          <a:prstGeom prst="rect">
            <a:avLst/>
          </a:prstGeom>
          <a:noFill/>
        </p:spPr>
        <p:txBody>
          <a:bodyPr wrap="square" rtlCol="1">
            <a:spAutoFit/>
          </a:bodyPr>
          <a:lstStyle/>
          <a:p>
            <a:r>
              <a:rPr lang="ar-SA" b="1" smtClean="0">
                <a:latin typeface="Traditional Arabic" pitchFamily="18" charset="-78"/>
                <a:cs typeface="Traditional Arabic" pitchFamily="18" charset="-78"/>
              </a:rPr>
              <a:t>د. نوري حمه سعيد</a:t>
            </a:r>
            <a:endParaRPr lang="ar-SA" b="1">
              <a:latin typeface="Traditional Arabic" pitchFamily="18" charset="-78"/>
              <a:cs typeface="Traditional Arabic" pitchFamily="18" charset="-78"/>
            </a:endParaRPr>
          </a:p>
        </p:txBody>
      </p:sp>
    </p:spTree>
    <p:extLst>
      <p:ext uri="{BB962C8B-B14F-4D97-AF65-F5344CB8AC3E}">
        <p14:creationId xmlns:p14="http://schemas.microsoft.com/office/powerpoint/2010/main" val="3706659657"/>
      </p:ext>
    </p:extLst>
  </p:cSld>
  <p:clrMapOvr>
    <a:masterClrMapping/>
  </p:clrMapOvr>
  <p:transition spd="slow">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915816" y="332656"/>
            <a:ext cx="3600400" cy="504056"/>
          </a:xfrm>
        </p:spPr>
        <p:style>
          <a:lnRef idx="2">
            <a:schemeClr val="accent4"/>
          </a:lnRef>
          <a:fillRef idx="1">
            <a:schemeClr val="lt1"/>
          </a:fillRef>
          <a:effectRef idx="0">
            <a:schemeClr val="accent4"/>
          </a:effectRef>
          <a:fontRef idx="minor">
            <a:schemeClr val="dk1"/>
          </a:fontRef>
        </p:style>
        <p:txBody>
          <a:bodyPr>
            <a:normAutofit fontScale="90000"/>
          </a:bodyPr>
          <a:lstStyle/>
          <a:p>
            <a:pPr algn="ctr"/>
            <a:r>
              <a:rPr lang="ar-SA" sz="2800" smtClean="0">
                <a:solidFill>
                  <a:srgbClr val="0000CC"/>
                </a:solidFill>
                <a:latin typeface="Traditional Arabic" pitchFamily="18" charset="-78"/>
                <a:cs typeface="Ali-A-Azzam" pitchFamily="2" charset="-78"/>
              </a:rPr>
              <a:t/>
            </a:r>
            <a:br>
              <a:rPr lang="ar-SA" sz="2800" smtClean="0">
                <a:solidFill>
                  <a:srgbClr val="0000CC"/>
                </a:solidFill>
                <a:latin typeface="Traditional Arabic" pitchFamily="18" charset="-78"/>
                <a:cs typeface="Ali-A-Azzam" pitchFamily="2" charset="-78"/>
              </a:rPr>
            </a:br>
            <a:r>
              <a:rPr lang="ar-SA" cap="none" smtClean="0">
                <a:solidFill>
                  <a:srgbClr val="0000FF"/>
                </a:solidFill>
                <a:effectLst/>
                <a:latin typeface="Traditional Arabic" pitchFamily="18" charset="-78"/>
                <a:cs typeface="Ali-A-Azzam" pitchFamily="2" charset="-78"/>
              </a:rPr>
              <a:t>الإشهاد على الطلاق</a:t>
            </a:r>
            <a:r>
              <a:rPr lang="ar-SA" sz="3200" b="1">
                <a:solidFill>
                  <a:srgbClr val="0000FF"/>
                </a:solidFill>
                <a:effectLst/>
                <a:latin typeface="Traditional Arabic" pitchFamily="18" charset="-78"/>
                <a:cs typeface="DecoType Naskh" pitchFamily="2" charset="-78"/>
              </a:rPr>
              <a:t/>
            </a:r>
            <a:br>
              <a:rPr lang="ar-SA" sz="3200" b="1">
                <a:solidFill>
                  <a:srgbClr val="0000FF"/>
                </a:solidFill>
                <a:effectLst/>
                <a:latin typeface="Traditional Arabic" pitchFamily="18" charset="-78"/>
                <a:cs typeface="DecoType Naskh" pitchFamily="2" charset="-78"/>
              </a:rPr>
            </a:br>
            <a:endParaRPr lang="ar-SA" sz="3200" b="1">
              <a:solidFill>
                <a:srgbClr val="0000FF"/>
              </a:solidFill>
              <a:latin typeface="Traditional Arabic" pitchFamily="18" charset="-78"/>
              <a:cs typeface="DecoType Naskh" pitchFamily="2" charset="-78"/>
            </a:endParaRPr>
          </a:p>
        </p:txBody>
      </p:sp>
      <p:sp>
        <p:nvSpPr>
          <p:cNvPr id="3" name="عنصر نائب للنص 2"/>
          <p:cNvSpPr>
            <a:spLocks noGrp="1"/>
          </p:cNvSpPr>
          <p:nvPr>
            <p:ph type="body" idx="1"/>
          </p:nvPr>
        </p:nvSpPr>
        <p:spPr>
          <a:xfrm>
            <a:off x="304800" y="1628800"/>
            <a:ext cx="8686800" cy="4451325"/>
          </a:xfrm>
        </p:spPr>
        <p:txBody>
          <a:bodyPr>
            <a:normAutofit fontScale="92500" lnSpcReduction="20000"/>
          </a:bodyPr>
          <a:lstStyle/>
          <a:p>
            <a:pPr marL="0" indent="0" algn="just">
              <a:buNone/>
            </a:pPr>
            <a:r>
              <a:rPr lang="ar-SA">
                <a:solidFill>
                  <a:srgbClr val="008000"/>
                </a:solidFill>
                <a:latin typeface="Traditional Arabic" pitchFamily="18" charset="-78"/>
                <a:cs typeface="Ali-A-Azzam" pitchFamily="2" charset="-78"/>
              </a:rPr>
              <a:t>المادة (34</a:t>
            </a:r>
            <a:r>
              <a:rPr lang="ar-SA" smtClean="0">
                <a:solidFill>
                  <a:srgbClr val="008000"/>
                </a:solidFill>
                <a:latin typeface="Traditional Arabic" pitchFamily="18" charset="-78"/>
                <a:cs typeface="Ali-A-Azzam" pitchFamily="2" charset="-78"/>
              </a:rPr>
              <a:t>) من القانون المعدل العراقي:</a:t>
            </a:r>
            <a:endParaRPr lang="en-US">
              <a:solidFill>
                <a:srgbClr val="008000"/>
              </a:solidFill>
              <a:latin typeface="Traditional Arabic" pitchFamily="18" charset="-78"/>
              <a:cs typeface="Ali-A-Azzam" pitchFamily="2" charset="-78"/>
            </a:endParaRPr>
          </a:p>
          <a:p>
            <a:pPr marL="0" indent="0" algn="just">
              <a:buNone/>
            </a:pPr>
            <a:r>
              <a:rPr lang="ar-SA" b="1" smtClean="0">
                <a:solidFill>
                  <a:srgbClr val="008000"/>
                </a:solidFill>
                <a:latin typeface="Traditional Arabic" pitchFamily="18" charset="-78"/>
                <a:cs typeface="Traditional Arabic" pitchFamily="18" charset="-78"/>
              </a:rPr>
              <a:t>أولا- </a:t>
            </a:r>
            <a:r>
              <a:rPr lang="ar-SA" b="1">
                <a:solidFill>
                  <a:srgbClr val="008000"/>
                </a:solidFill>
                <a:latin typeface="Traditional Arabic" pitchFamily="18" charset="-78"/>
                <a:cs typeface="Traditional Arabic" pitchFamily="18" charset="-78"/>
              </a:rPr>
              <a:t>الطلاق رفع قيد الزواج بإيقاع من الزوج </a:t>
            </a:r>
            <a:r>
              <a:rPr lang="ar-SA" b="1" smtClean="0">
                <a:solidFill>
                  <a:srgbClr val="008000"/>
                </a:solidFill>
                <a:latin typeface="Traditional Arabic" pitchFamily="18" charset="-78"/>
                <a:cs typeface="Traditional Arabic" pitchFamily="18" charset="-78"/>
              </a:rPr>
              <a:t>أو </a:t>
            </a:r>
            <a:r>
              <a:rPr lang="ar-SA" b="1">
                <a:solidFill>
                  <a:srgbClr val="008000"/>
                </a:solidFill>
                <a:latin typeface="Traditional Arabic" pitchFamily="18" charset="-78"/>
                <a:cs typeface="Traditional Arabic" pitchFamily="18" charset="-78"/>
              </a:rPr>
              <a:t>من الزوجة </a:t>
            </a:r>
            <a:r>
              <a:rPr lang="ar-SA" b="1" smtClean="0">
                <a:solidFill>
                  <a:srgbClr val="008000"/>
                </a:solidFill>
                <a:latin typeface="Traditional Arabic" pitchFamily="18" charset="-78"/>
                <a:cs typeface="Traditional Arabic" pitchFamily="18" charset="-78"/>
              </a:rPr>
              <a:t>إن </a:t>
            </a:r>
            <a:r>
              <a:rPr lang="ar-SA" b="1">
                <a:solidFill>
                  <a:srgbClr val="008000"/>
                </a:solidFill>
                <a:latin typeface="Traditional Arabic" pitchFamily="18" charset="-78"/>
                <a:cs typeface="Traditional Arabic" pitchFamily="18" charset="-78"/>
              </a:rPr>
              <a:t>وكلت به </a:t>
            </a:r>
            <a:r>
              <a:rPr lang="ar-SA" b="1" smtClean="0">
                <a:solidFill>
                  <a:srgbClr val="008000"/>
                </a:solidFill>
                <a:latin typeface="Traditional Arabic" pitchFamily="18" charset="-78"/>
                <a:cs typeface="Traditional Arabic" pitchFamily="18" charset="-78"/>
              </a:rPr>
              <a:t>أو </a:t>
            </a:r>
            <a:r>
              <a:rPr lang="ar-SA" b="1">
                <a:solidFill>
                  <a:srgbClr val="008000"/>
                </a:solidFill>
                <a:latin typeface="Traditional Arabic" pitchFamily="18" charset="-78"/>
                <a:cs typeface="Traditional Arabic" pitchFamily="18" charset="-78"/>
              </a:rPr>
              <a:t>فوضت </a:t>
            </a:r>
            <a:r>
              <a:rPr lang="ar-SA" b="1" smtClean="0">
                <a:solidFill>
                  <a:srgbClr val="008000"/>
                </a:solidFill>
                <a:latin typeface="Traditional Arabic" pitchFamily="18" charset="-78"/>
                <a:cs typeface="Traditional Arabic" pitchFamily="18" charset="-78"/>
              </a:rPr>
              <a:t>أو </a:t>
            </a:r>
            <a:r>
              <a:rPr lang="ar-SA" b="1">
                <a:solidFill>
                  <a:srgbClr val="008000"/>
                </a:solidFill>
                <a:latin typeface="Traditional Arabic" pitchFamily="18" charset="-78"/>
                <a:cs typeface="Traditional Arabic" pitchFamily="18" charset="-78"/>
              </a:rPr>
              <a:t>من القاضي. ولا يقع الطلاق </a:t>
            </a:r>
            <a:r>
              <a:rPr lang="ar-SA" b="1" smtClean="0">
                <a:solidFill>
                  <a:srgbClr val="008000"/>
                </a:solidFill>
                <a:latin typeface="Traditional Arabic" pitchFamily="18" charset="-78"/>
                <a:cs typeface="Traditional Arabic" pitchFamily="18" charset="-78"/>
              </a:rPr>
              <a:t>إلا </a:t>
            </a:r>
            <a:r>
              <a:rPr lang="ar-SA" b="1" u="sng">
                <a:solidFill>
                  <a:srgbClr val="008000"/>
                </a:solidFill>
                <a:latin typeface="Traditional Arabic" pitchFamily="18" charset="-78"/>
                <a:cs typeface="Traditional Arabic" pitchFamily="18" charset="-78"/>
              </a:rPr>
              <a:t>بالصيغة المخصوصة له شرعًا</a:t>
            </a:r>
            <a:r>
              <a:rPr lang="ar-SA" b="1" smtClean="0">
                <a:solidFill>
                  <a:srgbClr val="008000"/>
                </a:solidFill>
                <a:latin typeface="Traditional Arabic" pitchFamily="18" charset="-78"/>
                <a:cs typeface="Traditional Arabic" pitchFamily="18" charset="-78"/>
              </a:rPr>
              <a:t>.</a:t>
            </a:r>
            <a:endParaRPr lang="en-US">
              <a:solidFill>
                <a:srgbClr val="FF0000"/>
              </a:solidFill>
              <a:latin typeface="Traditional Arabic" pitchFamily="18" charset="-78"/>
              <a:cs typeface="Traditional Arabic" pitchFamily="18" charset="-78"/>
            </a:endParaRPr>
          </a:p>
          <a:p>
            <a:pPr marL="0" indent="0" algn="just">
              <a:buNone/>
            </a:pPr>
            <a:endParaRPr lang="ar-SA" b="1" smtClean="0">
              <a:latin typeface="Traditional Arabic" pitchFamily="18" charset="-78"/>
              <a:cs typeface="Traditional Arabic" pitchFamily="18" charset="-78"/>
            </a:endParaRPr>
          </a:p>
          <a:p>
            <a:pPr marL="0" indent="0" algn="just">
              <a:buNone/>
            </a:pPr>
            <a:r>
              <a:rPr lang="ar-SA" smtClean="0">
                <a:solidFill>
                  <a:srgbClr val="0000CC"/>
                </a:solidFill>
                <a:latin typeface="Traditional Arabic" pitchFamily="18" charset="-78"/>
                <a:cs typeface="Ali-A-Azzam" pitchFamily="2" charset="-78"/>
              </a:rPr>
              <a:t>المادة </a:t>
            </a:r>
            <a:r>
              <a:rPr lang="ar-SA">
                <a:solidFill>
                  <a:srgbClr val="0000CC"/>
                </a:solidFill>
                <a:latin typeface="Traditional Arabic" pitchFamily="18" charset="-78"/>
                <a:cs typeface="Ali-A-Azzam" pitchFamily="2" charset="-78"/>
              </a:rPr>
              <a:t>(13</a:t>
            </a:r>
            <a:r>
              <a:rPr lang="ar-SA" smtClean="0">
                <a:solidFill>
                  <a:srgbClr val="0000CC"/>
                </a:solidFill>
                <a:latin typeface="Traditional Arabic" pitchFamily="18" charset="-78"/>
                <a:cs typeface="Ali-A-Azzam" pitchFamily="2" charset="-78"/>
              </a:rPr>
              <a:t>) من تعديل التطبيق الكوردستاني</a:t>
            </a:r>
            <a:r>
              <a:rPr lang="ar-SA" smtClean="0">
                <a:solidFill>
                  <a:schemeClr val="tx1"/>
                </a:solidFill>
                <a:latin typeface="Traditional Arabic" pitchFamily="18" charset="-78"/>
                <a:cs typeface="Ali-A-Azzam" pitchFamily="2" charset="-78"/>
              </a:rPr>
              <a:t>: </a:t>
            </a:r>
            <a:r>
              <a:rPr lang="ar-SA" b="1" smtClean="0">
                <a:solidFill>
                  <a:schemeClr val="tx1"/>
                </a:solidFill>
                <a:latin typeface="Traditional Arabic" pitchFamily="18" charset="-78"/>
                <a:cs typeface="Traditional Arabic" pitchFamily="18" charset="-78"/>
              </a:rPr>
              <a:t>ألغت المادة السابقة</a:t>
            </a:r>
            <a:endParaRPr lang="en-US">
              <a:solidFill>
                <a:schemeClr val="tx1"/>
              </a:solidFill>
              <a:latin typeface="Traditional Arabic" pitchFamily="18" charset="-78"/>
              <a:cs typeface="Traditional Arabic" pitchFamily="18" charset="-78"/>
            </a:endParaRPr>
          </a:p>
          <a:p>
            <a:pPr marL="0" indent="0" algn="just">
              <a:buNone/>
            </a:pPr>
            <a:r>
              <a:rPr lang="ar-SA" b="1" smtClean="0">
                <a:solidFill>
                  <a:srgbClr val="0000CC"/>
                </a:solidFill>
                <a:latin typeface="Traditional Arabic" pitchFamily="18" charset="-78"/>
                <a:cs typeface="Traditional Arabic" pitchFamily="18" charset="-78"/>
              </a:rPr>
              <a:t>أولاً</a:t>
            </a:r>
            <a:r>
              <a:rPr lang="ar-SA" b="1">
                <a:solidFill>
                  <a:srgbClr val="0000CC"/>
                </a:solidFill>
                <a:latin typeface="Traditional Arabic" pitchFamily="18" charset="-78"/>
                <a:cs typeface="Traditional Arabic" pitchFamily="18" charset="-78"/>
              </a:rPr>
              <a:t>: الطلاق رفع قيد الزواج </a:t>
            </a:r>
            <a:r>
              <a:rPr lang="ar-SA" b="1" u="sng">
                <a:solidFill>
                  <a:srgbClr val="0000CC"/>
                </a:solidFill>
                <a:latin typeface="Traditional Arabic" pitchFamily="18" charset="-78"/>
                <a:cs typeface="Traditional Arabic" pitchFamily="18" charset="-78"/>
              </a:rPr>
              <a:t>بصيغة صريحة</a:t>
            </a:r>
            <a:r>
              <a:rPr lang="ar-SA" b="1">
                <a:solidFill>
                  <a:srgbClr val="0000CC"/>
                </a:solidFill>
                <a:latin typeface="Traditional Arabic" pitchFamily="18" charset="-78"/>
                <a:cs typeface="Traditional Arabic" pitchFamily="18" charset="-78"/>
              </a:rPr>
              <a:t> تدل عليه شرعاً و</a:t>
            </a:r>
            <a:r>
              <a:rPr lang="ar-SA" b="1" u="sng">
                <a:solidFill>
                  <a:srgbClr val="0000CC"/>
                </a:solidFill>
                <a:latin typeface="Traditional Arabic" pitchFamily="18" charset="-78"/>
                <a:cs typeface="Traditional Arabic" pitchFamily="18" charset="-78"/>
              </a:rPr>
              <a:t>قانوناً</a:t>
            </a:r>
            <a:r>
              <a:rPr lang="ar-SA" b="1">
                <a:solidFill>
                  <a:srgbClr val="0000CC"/>
                </a:solidFill>
                <a:latin typeface="Traditional Arabic" pitchFamily="18" charset="-78"/>
                <a:cs typeface="Traditional Arabic" pitchFamily="18" charset="-78"/>
              </a:rPr>
              <a:t> دون التقيد بصيغة محددة </a:t>
            </a:r>
            <a:r>
              <a:rPr lang="ar-SA" b="1" smtClean="0">
                <a:solidFill>
                  <a:srgbClr val="0000CC"/>
                </a:solidFill>
                <a:latin typeface="Traditional Arabic" pitchFamily="18" charset="-78"/>
                <a:cs typeface="Traditional Arabic" pitchFamily="18" charset="-78"/>
              </a:rPr>
              <a:t>أو </a:t>
            </a:r>
            <a:r>
              <a:rPr lang="ar-SA" b="1">
                <a:solidFill>
                  <a:srgbClr val="0000CC"/>
                </a:solidFill>
                <a:latin typeface="Traditional Arabic" pitchFamily="18" charset="-78"/>
                <a:cs typeface="Traditional Arabic" pitchFamily="18" charset="-78"/>
              </a:rPr>
              <a:t>لغة معينة </a:t>
            </a:r>
            <a:r>
              <a:rPr lang="ar-SA" b="1" smtClean="0">
                <a:solidFill>
                  <a:srgbClr val="0000CC"/>
                </a:solidFill>
                <a:latin typeface="Traditional Arabic" pitchFamily="18" charset="-78"/>
                <a:cs typeface="Traditional Arabic" pitchFamily="18" charset="-78"/>
              </a:rPr>
              <a:t>بإيقاع </a:t>
            </a:r>
            <a:r>
              <a:rPr lang="ar-SA" b="1">
                <a:solidFill>
                  <a:srgbClr val="0000CC"/>
                </a:solidFill>
                <a:latin typeface="Traditional Arabic" pitchFamily="18" charset="-78"/>
                <a:cs typeface="Traditional Arabic" pitchFamily="18" charset="-78"/>
              </a:rPr>
              <a:t>من الزواج </a:t>
            </a:r>
            <a:r>
              <a:rPr lang="ar-SA" b="1" smtClean="0">
                <a:solidFill>
                  <a:srgbClr val="0000CC"/>
                </a:solidFill>
                <a:latin typeface="Traditional Arabic" pitchFamily="18" charset="-78"/>
                <a:cs typeface="Traditional Arabic" pitchFamily="18" charset="-78"/>
              </a:rPr>
              <a:t>أو </a:t>
            </a:r>
            <a:r>
              <a:rPr lang="ar-SA" b="1">
                <a:solidFill>
                  <a:srgbClr val="0000CC"/>
                </a:solidFill>
                <a:latin typeface="Traditional Arabic" pitchFamily="18" charset="-78"/>
                <a:cs typeface="Traditional Arabic" pitchFamily="18" charset="-78"/>
              </a:rPr>
              <a:t>الزوجة </a:t>
            </a:r>
            <a:r>
              <a:rPr lang="ar-SA" b="1" smtClean="0">
                <a:solidFill>
                  <a:srgbClr val="0000CC"/>
                </a:solidFill>
                <a:latin typeface="Traditional Arabic" pitchFamily="18" charset="-78"/>
                <a:cs typeface="Traditional Arabic" pitchFamily="18" charset="-78"/>
              </a:rPr>
              <a:t>إن </a:t>
            </a:r>
            <a:r>
              <a:rPr lang="ar-SA" b="1">
                <a:solidFill>
                  <a:srgbClr val="0000CC"/>
                </a:solidFill>
                <a:latin typeface="Traditional Arabic" pitchFamily="18" charset="-78"/>
                <a:cs typeface="Traditional Arabic" pitchFamily="18" charset="-78"/>
              </a:rPr>
              <a:t>وكلت </a:t>
            </a:r>
            <a:r>
              <a:rPr lang="ar-SA" b="1" smtClean="0">
                <a:solidFill>
                  <a:srgbClr val="0000CC"/>
                </a:solidFill>
                <a:latin typeface="Traditional Arabic" pitchFamily="18" charset="-78"/>
                <a:cs typeface="Traditional Arabic" pitchFamily="18" charset="-78"/>
              </a:rPr>
              <a:t>أو </a:t>
            </a:r>
            <a:r>
              <a:rPr lang="ar-SA" b="1">
                <a:solidFill>
                  <a:srgbClr val="0000CC"/>
                </a:solidFill>
                <a:latin typeface="Traditional Arabic" pitchFamily="18" charset="-78"/>
                <a:cs typeface="Traditional Arabic" pitchFamily="18" charset="-78"/>
              </a:rPr>
              <a:t>فوضت به </a:t>
            </a:r>
            <a:r>
              <a:rPr lang="ar-SA" b="1" smtClean="0">
                <a:solidFill>
                  <a:srgbClr val="0000CC"/>
                </a:solidFill>
                <a:latin typeface="Traditional Arabic" pitchFamily="18" charset="-78"/>
                <a:cs typeface="Traditional Arabic" pitchFamily="18" charset="-78"/>
              </a:rPr>
              <a:t>أو </a:t>
            </a:r>
            <a:r>
              <a:rPr lang="ar-SA" b="1">
                <a:solidFill>
                  <a:srgbClr val="0000CC"/>
                </a:solidFill>
                <a:latin typeface="Traditional Arabic" pitchFamily="18" charset="-78"/>
                <a:cs typeface="Traditional Arabic" pitchFamily="18" charset="-78"/>
              </a:rPr>
              <a:t>من القاضي.</a:t>
            </a:r>
            <a:endParaRPr lang="en-US">
              <a:solidFill>
                <a:srgbClr val="0000CC"/>
              </a:solidFill>
              <a:latin typeface="Traditional Arabic" pitchFamily="18" charset="-78"/>
              <a:cs typeface="Traditional Arabic" pitchFamily="18" charset="-78"/>
            </a:endParaRPr>
          </a:p>
          <a:p>
            <a:pPr marL="0" indent="0" algn="just">
              <a:buNone/>
            </a:pPr>
            <a:r>
              <a:rPr lang="ar-SA" b="1">
                <a:solidFill>
                  <a:srgbClr val="0000CC"/>
                </a:solidFill>
                <a:latin typeface="Traditional Arabic" pitchFamily="18" charset="-78"/>
                <a:cs typeface="Traditional Arabic" pitchFamily="18" charset="-78"/>
              </a:rPr>
              <a:t>ثالثاً: لا </a:t>
            </a:r>
            <a:r>
              <a:rPr lang="ar-SA" b="1" smtClean="0">
                <a:solidFill>
                  <a:srgbClr val="0000CC"/>
                </a:solidFill>
                <a:latin typeface="Traditional Arabic" pitchFamily="18" charset="-78"/>
                <a:cs typeface="Traditional Arabic" pitchFamily="18" charset="-78"/>
              </a:rPr>
              <a:t>يعتد </a:t>
            </a:r>
            <a:r>
              <a:rPr lang="ar-SA" b="1">
                <a:solidFill>
                  <a:srgbClr val="0000CC"/>
                </a:solidFill>
                <a:latin typeface="Traditional Arabic" pitchFamily="18" charset="-78"/>
                <a:cs typeface="Traditional Arabic" pitchFamily="18" charset="-78"/>
              </a:rPr>
              <a:t>بالطلاق </a:t>
            </a:r>
            <a:r>
              <a:rPr lang="ar-SA" b="1" smtClean="0">
                <a:solidFill>
                  <a:srgbClr val="0000CC"/>
                </a:solidFill>
                <a:latin typeface="Traditional Arabic" pitchFamily="18" charset="-78"/>
                <a:cs typeface="Traditional Arabic" pitchFamily="18" charset="-78"/>
              </a:rPr>
              <a:t>إلا </a:t>
            </a:r>
            <a:r>
              <a:rPr lang="ar-SA" b="1">
                <a:solidFill>
                  <a:srgbClr val="0000CC"/>
                </a:solidFill>
                <a:latin typeface="Traditional Arabic" pitchFamily="18" charset="-78"/>
                <a:cs typeface="Traditional Arabic" pitchFamily="18" charset="-78"/>
              </a:rPr>
              <a:t>بحضور شاهدين عدلين حين </a:t>
            </a:r>
            <a:r>
              <a:rPr lang="ar-SA" b="1" smtClean="0">
                <a:solidFill>
                  <a:srgbClr val="0000CC"/>
                </a:solidFill>
                <a:latin typeface="Traditional Arabic" pitchFamily="18" charset="-78"/>
                <a:cs typeface="Traditional Arabic" pitchFamily="18" charset="-78"/>
              </a:rPr>
              <a:t>الإيقاع، أو الإقرار </a:t>
            </a:r>
            <a:r>
              <a:rPr lang="ar-SA" b="1">
                <a:solidFill>
                  <a:srgbClr val="0000CC"/>
                </a:solidFill>
                <a:latin typeface="Traditional Arabic" pitchFamily="18" charset="-78"/>
                <a:cs typeface="Traditional Arabic" pitchFamily="18" charset="-78"/>
              </a:rPr>
              <a:t>به </a:t>
            </a:r>
            <a:r>
              <a:rPr lang="ar-SA" b="1" smtClean="0">
                <a:solidFill>
                  <a:srgbClr val="0000CC"/>
                </a:solidFill>
                <a:latin typeface="Traditional Arabic" pitchFamily="18" charset="-78"/>
                <a:cs typeface="Traditional Arabic" pitchFamily="18" charset="-78"/>
              </a:rPr>
              <a:t>أمامهما أو أمام </a:t>
            </a:r>
            <a:r>
              <a:rPr lang="ar-SA" b="1">
                <a:solidFill>
                  <a:srgbClr val="0000CC"/>
                </a:solidFill>
                <a:latin typeface="Traditional Arabic" pitchFamily="18" charset="-78"/>
                <a:cs typeface="Traditional Arabic" pitchFamily="18" charset="-78"/>
              </a:rPr>
              <a:t>القاضي</a:t>
            </a:r>
            <a:r>
              <a:rPr lang="ar-SA" b="1" smtClean="0">
                <a:solidFill>
                  <a:srgbClr val="0000CC"/>
                </a:solidFill>
                <a:latin typeface="Traditional Arabic" pitchFamily="18" charset="-78"/>
                <a:cs typeface="Traditional Arabic" pitchFamily="18" charset="-78"/>
              </a:rPr>
              <a:t>.</a:t>
            </a:r>
          </a:p>
        </p:txBody>
      </p:sp>
      <p:sp>
        <p:nvSpPr>
          <p:cNvPr id="4" name="مربع نص 3"/>
          <p:cNvSpPr txBox="1"/>
          <p:nvPr/>
        </p:nvSpPr>
        <p:spPr>
          <a:xfrm>
            <a:off x="1115616" y="689356"/>
            <a:ext cx="1584176" cy="369332"/>
          </a:xfrm>
          <a:prstGeom prst="rect">
            <a:avLst/>
          </a:prstGeom>
          <a:noFill/>
        </p:spPr>
        <p:txBody>
          <a:bodyPr wrap="square" rtlCol="1">
            <a:spAutoFit/>
          </a:bodyPr>
          <a:lstStyle/>
          <a:p>
            <a:r>
              <a:rPr lang="ar-SA" b="1" smtClean="0">
                <a:latin typeface="Traditional Arabic" pitchFamily="18" charset="-78"/>
                <a:cs typeface="Traditional Arabic" pitchFamily="18" charset="-78"/>
              </a:rPr>
              <a:t>د. نوري حمه سعيد</a:t>
            </a:r>
            <a:endParaRPr lang="ar-SA" b="1">
              <a:latin typeface="Traditional Arabic" pitchFamily="18" charset="-78"/>
              <a:cs typeface="Traditional Arabic" pitchFamily="18" charset="-78"/>
            </a:endParaRPr>
          </a:p>
        </p:txBody>
      </p:sp>
    </p:spTree>
    <p:extLst>
      <p:ext uri="{BB962C8B-B14F-4D97-AF65-F5344CB8AC3E}">
        <p14:creationId xmlns:p14="http://schemas.microsoft.com/office/powerpoint/2010/main" val="415013963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ورق">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2">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3">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3567</TotalTime>
  <Words>1533</Words>
  <Application>Microsoft Office PowerPoint</Application>
  <PresentationFormat>عرض على الشاشة (3:4)‏</PresentationFormat>
  <Paragraphs>126</Paragraphs>
  <Slides>17</Slides>
  <Notes>1</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رحلة</vt:lpstr>
      <vt:lpstr>عرض تقديمي في PowerPoint</vt:lpstr>
      <vt:lpstr>مُقدّمـة</vt:lpstr>
      <vt:lpstr>قانون تعديل تطبيق قانون الأحوال الشخصية</vt:lpstr>
      <vt:lpstr>تعريف الزواج وشروط تعدد الزوجات</vt:lpstr>
      <vt:lpstr>شهادة المرأة على عقد الزواج</vt:lpstr>
      <vt:lpstr>  ولاية المرأة في الزواج  </vt:lpstr>
      <vt:lpstr>  نفقـة الزوجـة  </vt:lpstr>
      <vt:lpstr>طاعة الزوجة لزوجها بالمعروف</vt:lpstr>
      <vt:lpstr> الإشهاد على الطلاق </vt:lpstr>
      <vt:lpstr>طلاق المعتدة</vt:lpstr>
      <vt:lpstr>رضا الزوجة شرط في الرجعة</vt:lpstr>
      <vt:lpstr>نفقة المطلقة تعسفا</vt:lpstr>
      <vt:lpstr>للزوجة طلب التفريق إذا تزوج زوجها من ثانية</vt:lpstr>
      <vt:lpstr>طلب التفريق بسبب الحبس والهجر</vt:lpstr>
      <vt:lpstr>الخلع على عوض أكثر أو أقل من المهر</vt:lpstr>
      <vt:lpstr>توسيع الوصية الواجبة</vt:lpstr>
      <vt:lpstr>الخاتمة</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oscar</dc:creator>
  <cp:lastModifiedBy>oscar</cp:lastModifiedBy>
  <cp:revision>190</cp:revision>
  <dcterms:created xsi:type="dcterms:W3CDTF">2013-06-26T12:57:34Z</dcterms:created>
  <dcterms:modified xsi:type="dcterms:W3CDTF">2018-04-15T17:46:39Z</dcterms:modified>
</cp:coreProperties>
</file>