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60" r:id="rId3"/>
    <p:sldId id="268" r:id="rId4"/>
    <p:sldId id="269" r:id="rId5"/>
    <p:sldId id="259" r:id="rId6"/>
    <p:sldId id="261" r:id="rId7"/>
    <p:sldId id="262" r:id="rId8"/>
    <p:sldId id="263" r:id="rId9"/>
    <p:sldId id="264" r:id="rId10"/>
    <p:sldId id="265" r:id="rId11"/>
    <p:sldId id="266" r:id="rId12"/>
    <p:sldId id="270"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79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http://soutraya.com/live/wp-content/uploads/2014/06/28.jpg"/>
          <p:cNvPicPr>
            <a:picLocks noChangeAspect="1" noChangeArrowheads="1"/>
          </p:cNvPicPr>
          <p:nvPr/>
        </p:nvPicPr>
        <p:blipFill>
          <a:blip r:embed="rId2"/>
          <a:srcRect/>
          <a:stretch>
            <a:fillRect/>
          </a:stretch>
        </p:blipFill>
        <p:spPr bwMode="auto">
          <a:xfrm>
            <a:off x="3810000" y="0"/>
            <a:ext cx="5334000" cy="3505200"/>
          </a:xfrm>
          <a:prstGeom prst="rect">
            <a:avLst/>
          </a:prstGeom>
          <a:noFill/>
        </p:spPr>
      </p:pic>
      <p:sp>
        <p:nvSpPr>
          <p:cNvPr id="5" name="TextBox 4"/>
          <p:cNvSpPr txBox="1"/>
          <p:nvPr/>
        </p:nvSpPr>
        <p:spPr>
          <a:xfrm>
            <a:off x="533400" y="3505200"/>
            <a:ext cx="8229600" cy="3231654"/>
          </a:xfrm>
          <a:prstGeom prst="rect">
            <a:avLst/>
          </a:prstGeom>
          <a:noFill/>
        </p:spPr>
        <p:txBody>
          <a:bodyPr wrap="square" rtlCol="0">
            <a:spAutoFit/>
          </a:bodyPr>
          <a:lstStyle/>
          <a:p>
            <a:pPr algn="ctr"/>
            <a:endParaRPr lang="ar-IQ" sz="4000" b="1" dirty="0" smtClean="0">
              <a:solidFill>
                <a:schemeClr val="accent1">
                  <a:lumMod val="75000"/>
                </a:schemeClr>
              </a:solidFill>
              <a:latin typeface="CordiaUPC" pitchFamily="34" charset="-34"/>
            </a:endParaRPr>
          </a:p>
          <a:p>
            <a:pPr algn="r"/>
            <a:r>
              <a:rPr lang="ar-IQ" sz="4000" b="1" dirty="0" smtClean="0">
                <a:solidFill>
                  <a:schemeClr val="accent1">
                    <a:lumMod val="75000"/>
                  </a:schemeClr>
                </a:solidFill>
                <a:latin typeface="CordiaUPC" pitchFamily="34" charset="-34"/>
              </a:rPr>
              <a:t>النقد الصحفي</a:t>
            </a:r>
          </a:p>
          <a:p>
            <a:pPr algn="r" rtl="1"/>
            <a:r>
              <a:rPr lang="ar-IQ" sz="4000" b="1" dirty="0" smtClean="0">
                <a:solidFill>
                  <a:schemeClr val="accent1">
                    <a:lumMod val="75000"/>
                  </a:schemeClr>
                </a:solidFill>
                <a:latin typeface="CordiaUPC" pitchFamily="34" charset="-34"/>
              </a:rPr>
              <a:t>بين اعتباره حقاً دستورياً أو سلوكا أجرامياً</a:t>
            </a:r>
          </a:p>
          <a:p>
            <a:pPr algn="l" rtl="1"/>
            <a:endParaRPr lang="ar-IQ" sz="2800" dirty="0" smtClean="0"/>
          </a:p>
          <a:p>
            <a:pPr algn="r"/>
            <a:r>
              <a:rPr lang="ar-IQ" sz="2800" dirty="0">
                <a:solidFill>
                  <a:schemeClr val="bg2">
                    <a:lumMod val="25000"/>
                  </a:schemeClr>
                </a:solidFill>
              </a:rPr>
              <a:t> </a:t>
            </a:r>
            <a:r>
              <a:rPr lang="ar-IQ" sz="2800" dirty="0" smtClean="0">
                <a:solidFill>
                  <a:schemeClr val="bg2">
                    <a:lumMod val="25000"/>
                  </a:schemeClr>
                </a:solidFill>
              </a:rPr>
              <a:t>   اعداد وتقديم</a:t>
            </a:r>
          </a:p>
          <a:p>
            <a:pPr algn="r"/>
            <a:r>
              <a:rPr lang="ar-IQ" sz="2800" dirty="0" smtClean="0">
                <a:solidFill>
                  <a:schemeClr val="bg2">
                    <a:lumMod val="25000"/>
                  </a:schemeClr>
                </a:solidFill>
              </a:rPr>
              <a:t>أميد عزيز اسماعيل</a:t>
            </a:r>
            <a:endParaRPr lang="ar-IQ" sz="4000" dirty="0" smtClean="0"/>
          </a:p>
        </p:txBody>
      </p:sp>
      <p:pic>
        <p:nvPicPr>
          <p:cNvPr id="75780" name="Picture 4" descr="http://plays2place.gr/wp-content/uploads/2015/05/MINDEPENDENCE_Eric_Drooker.jpg"/>
          <p:cNvPicPr>
            <a:picLocks noChangeAspect="1" noChangeArrowheads="1"/>
          </p:cNvPicPr>
          <p:nvPr/>
        </p:nvPicPr>
        <p:blipFill>
          <a:blip r:embed="rId3"/>
          <a:srcRect/>
          <a:stretch>
            <a:fillRect/>
          </a:stretch>
        </p:blipFill>
        <p:spPr bwMode="auto">
          <a:xfrm>
            <a:off x="0" y="0"/>
            <a:ext cx="4187825" cy="3505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أسباب الأباحة</a:t>
            </a:r>
            <a:endParaRPr lang="en-US" dirty="0"/>
          </a:p>
        </p:txBody>
      </p:sp>
      <p:sp>
        <p:nvSpPr>
          <p:cNvPr id="3" name="TextBox 2"/>
          <p:cNvSpPr txBox="1"/>
          <p:nvPr/>
        </p:nvSpPr>
        <p:spPr>
          <a:xfrm>
            <a:off x="457200" y="1371600"/>
            <a:ext cx="8229600" cy="3046988"/>
          </a:xfrm>
          <a:prstGeom prst="rect">
            <a:avLst/>
          </a:prstGeom>
          <a:noFill/>
        </p:spPr>
        <p:txBody>
          <a:bodyPr wrap="square" rtlCol="0">
            <a:spAutoFit/>
          </a:bodyPr>
          <a:lstStyle/>
          <a:p>
            <a:pPr algn="just" rtl="1"/>
            <a:r>
              <a:rPr lang="ar-IQ" sz="3200" dirty="0" smtClean="0"/>
              <a:t>نصت المادة (8) من قانون العمل الصحفي في أقليم </a:t>
            </a:r>
            <a:r>
              <a:rPr lang="ar-IQ" sz="3200" dirty="0" smtClean="0"/>
              <a:t>كردستان رقم (35) لسنة (2007) </a:t>
            </a:r>
            <a:r>
              <a:rPr lang="ar-IQ" sz="3200" dirty="0" smtClean="0"/>
              <a:t>في الفقرة (4</a:t>
            </a:r>
            <a:r>
              <a:rPr lang="ar-IQ" sz="3200" dirty="0"/>
              <a:t>) (</a:t>
            </a:r>
            <a:r>
              <a:rPr lang="ar-IQ" sz="3200" dirty="0">
                <a:solidFill>
                  <a:srgbClr val="FFC000"/>
                </a:solidFill>
              </a:rPr>
              <a:t>لا جريمة إذا نشر او كتب في أعمال موظف او مكلف بخدمة عامة او شخص ذي صفة نيابية عامة إذا كان النشر لا يتعدى أعمال الوظيفة أو الخدمة العامة أو النيابية </a:t>
            </a:r>
            <a:r>
              <a:rPr lang="ar-IQ" sz="3200" u="sng" dirty="0">
                <a:solidFill>
                  <a:srgbClr val="FFFF00"/>
                </a:solidFill>
              </a:rPr>
              <a:t>بشرط إقامته الدليل على ما اسنده إليهم</a:t>
            </a:r>
            <a:r>
              <a:rPr lang="ar-IQ" sz="3200" dirty="0"/>
              <a:t>.)</a:t>
            </a:r>
            <a:endParaRPr lang="en-US" sz="3200" dirty="0"/>
          </a:p>
        </p:txBody>
      </p:sp>
    </p:spTree>
    <p:extLst>
      <p:ext uri="{BB962C8B-B14F-4D97-AF65-F5344CB8AC3E}">
        <p14:creationId xmlns:p14="http://schemas.microsoft.com/office/powerpoint/2010/main" val="3444737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عبء الأثبات</a:t>
            </a:r>
            <a:endParaRPr lang="en-US" dirty="0"/>
          </a:p>
        </p:txBody>
      </p:sp>
      <p:sp>
        <p:nvSpPr>
          <p:cNvPr id="3" name="TextBox 2"/>
          <p:cNvSpPr txBox="1"/>
          <p:nvPr/>
        </p:nvSpPr>
        <p:spPr>
          <a:xfrm>
            <a:off x="685800" y="1295400"/>
            <a:ext cx="7924800" cy="2554545"/>
          </a:xfrm>
          <a:prstGeom prst="rect">
            <a:avLst/>
          </a:prstGeom>
          <a:noFill/>
        </p:spPr>
        <p:txBody>
          <a:bodyPr wrap="square" rtlCol="0">
            <a:spAutoFit/>
          </a:bodyPr>
          <a:lstStyle/>
          <a:p>
            <a:pPr algn="just" rtl="1"/>
            <a:r>
              <a:rPr lang="ar-IQ" sz="3200" dirty="0" smtClean="0"/>
              <a:t>ووفقا للمواد القانونية المذكورة في التشريعات العراقية </a:t>
            </a:r>
            <a:r>
              <a:rPr lang="ar-IQ" sz="3200" dirty="0" smtClean="0">
                <a:solidFill>
                  <a:srgbClr val="FFC000"/>
                </a:solidFill>
              </a:rPr>
              <a:t>تقع عبء الأثبات على عاتق الصحفي</a:t>
            </a:r>
            <a:r>
              <a:rPr lang="ar-IQ" sz="3200" dirty="0" smtClean="0"/>
              <a:t> في دعاوي القذف والتشهير لكي يتمتع بحقه الدستوري في التعبير والانتقاد, وفي حالة عجز الصحفي عن الأثبات وأقامة الدليل يعاقب عليه بموجب مواد القذف والتشهير.</a:t>
            </a:r>
            <a:endParaRPr lang="en-US" sz="3200" dirty="0"/>
          </a:p>
        </p:txBody>
      </p:sp>
    </p:spTree>
    <p:extLst>
      <p:ext uri="{BB962C8B-B14F-4D97-AF65-F5344CB8AC3E}">
        <p14:creationId xmlns:p14="http://schemas.microsoft.com/office/powerpoint/2010/main" val="2266327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u="sng" dirty="0" smtClean="0"/>
              <a:t>النموذج الأماراتي</a:t>
            </a:r>
            <a:endParaRPr lang="en-US" u="sng" dirty="0"/>
          </a:p>
        </p:txBody>
      </p:sp>
      <p:sp>
        <p:nvSpPr>
          <p:cNvPr id="3" name="TextBox 2"/>
          <p:cNvSpPr txBox="1"/>
          <p:nvPr/>
        </p:nvSpPr>
        <p:spPr>
          <a:xfrm>
            <a:off x="304800" y="1524000"/>
            <a:ext cx="8534400" cy="4031873"/>
          </a:xfrm>
          <a:prstGeom prst="rect">
            <a:avLst/>
          </a:prstGeom>
          <a:noFill/>
        </p:spPr>
        <p:txBody>
          <a:bodyPr wrap="square" rtlCol="0">
            <a:spAutoFit/>
          </a:bodyPr>
          <a:lstStyle/>
          <a:p>
            <a:pPr algn="just" rtl="1"/>
            <a:r>
              <a:rPr lang="ar-IQ" sz="3200" smtClean="0"/>
              <a:t>لغرض تمتع الصحفي بحقه الدستوري, </a:t>
            </a:r>
            <a:r>
              <a:rPr lang="ar-IQ" sz="3200" smtClean="0"/>
              <a:t>لا </a:t>
            </a:r>
            <a:r>
              <a:rPr lang="ar-IQ" sz="3200" dirty="0" smtClean="0"/>
              <a:t>تشترط اثبات صحة الامور المسندة الى المقذوف في حقه, وانما مجرد ان يثبت الصحفي أنه كان يعتقد صحة الوقائع التي اسندها الى الموظف العام او المكلف بالخدمة العامة, وأن أعتقاده هذا قائم على اسباب معقولة. وفي هذه الحالة لا تتحقق مسئولية الصحفي اذا كان قد وقع في خطأ أو تدليس بالنسبة لصحة المعلومات المنشورة.</a:t>
            </a:r>
          </a:p>
          <a:p>
            <a:pPr algn="r" rtl="1"/>
            <a:endParaRPr lang="ar-IQ" sz="3200" dirty="0"/>
          </a:p>
          <a:p>
            <a:pPr algn="r" rtl="1"/>
            <a:r>
              <a:rPr lang="ar-IQ" sz="2400" dirty="0" smtClean="0">
                <a:solidFill>
                  <a:srgbClr val="FFC000"/>
                </a:solidFill>
              </a:rPr>
              <a:t>المادة 84 من قانون المطبوعات الاماراتي</a:t>
            </a:r>
            <a:endParaRPr lang="en-US" sz="2400" dirty="0">
              <a:solidFill>
                <a:srgbClr val="FFC000"/>
              </a:solidFill>
            </a:endParaRPr>
          </a:p>
        </p:txBody>
      </p:sp>
    </p:spTree>
    <p:extLst>
      <p:ext uri="{BB962C8B-B14F-4D97-AF65-F5344CB8AC3E}">
        <p14:creationId xmlns:p14="http://schemas.microsoft.com/office/powerpoint/2010/main" val="2863842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en-US" u="sng" dirty="0" smtClean="0"/>
              <a:t/>
            </a:r>
            <a:br>
              <a:rPr lang="en-US" u="sng" dirty="0" smtClean="0"/>
            </a:br>
            <a:r>
              <a:rPr lang="ar-IQ" sz="4400" u="sng" dirty="0" smtClean="0"/>
              <a:t>النموذج الأمريكي</a:t>
            </a:r>
            <a:r>
              <a:rPr lang="ar-IQ" dirty="0" smtClean="0"/>
              <a:t/>
            </a:r>
            <a:br>
              <a:rPr lang="ar-IQ" dirty="0" smtClean="0"/>
            </a:br>
            <a:endParaRPr lang="en-US" dirty="0"/>
          </a:p>
        </p:txBody>
      </p:sp>
      <p:sp>
        <p:nvSpPr>
          <p:cNvPr id="3" name="TextBox 2"/>
          <p:cNvSpPr txBox="1"/>
          <p:nvPr/>
        </p:nvSpPr>
        <p:spPr>
          <a:xfrm>
            <a:off x="304800" y="1371600"/>
            <a:ext cx="8458200" cy="4832092"/>
          </a:xfrm>
          <a:prstGeom prst="rect">
            <a:avLst/>
          </a:prstGeom>
          <a:noFill/>
        </p:spPr>
        <p:txBody>
          <a:bodyPr wrap="square" rtlCol="1">
            <a:spAutoFit/>
          </a:bodyPr>
          <a:lstStyle/>
          <a:p>
            <a:pPr algn="r" rtl="1"/>
            <a:endParaRPr lang="en-US" sz="2800" b="1" dirty="0" smtClean="0"/>
          </a:p>
          <a:p>
            <a:pPr algn="r" rtl="1"/>
            <a:r>
              <a:rPr lang="ar-IQ" sz="2800" b="1" dirty="0" smtClean="0"/>
              <a:t>معيار </a:t>
            </a:r>
            <a:r>
              <a:rPr lang="ar-IQ" sz="2800" b="1" dirty="0"/>
              <a:t>الخبث الفعلي </a:t>
            </a:r>
            <a:r>
              <a:rPr lang="ar-IQ" sz="2800" b="1" dirty="0" smtClean="0"/>
              <a:t>(</a:t>
            </a:r>
            <a:r>
              <a:rPr lang="en-US" sz="2800" b="1" dirty="0" smtClean="0"/>
              <a:t> (Actual Malice Test</a:t>
            </a:r>
            <a:endParaRPr lang="ar-IQ" sz="2800" b="1" dirty="0" smtClean="0"/>
          </a:p>
          <a:p>
            <a:pPr algn="r" rtl="1"/>
            <a:r>
              <a:rPr lang="ar-IQ" sz="2800" dirty="0" smtClean="0"/>
              <a:t>وهو معيار في قانون التشهير بالولايات المتحدة الأمريكية لبيان ما أذا كان الخطاب الموجه للمسؤول الحكومي, نقدا أم تشهيرا.</a:t>
            </a:r>
          </a:p>
          <a:p>
            <a:pPr algn="r" rtl="1"/>
            <a:r>
              <a:rPr lang="ar-IQ" sz="2800" dirty="0"/>
              <a:t>وفي عام 1964، قضت المحكمة العليا في الولايات المتحدة أن المسؤولين الحكوميين والشخصيات العامة لا يمكنهم إثبات التشهير إلاّ إذا استطاعوا إثبات "خبث </a:t>
            </a:r>
            <a:r>
              <a:rPr lang="ar-IQ" sz="2800" dirty="0" smtClean="0"/>
              <a:t>فعلي"  والذي يعتمد على عنصرين:</a:t>
            </a:r>
          </a:p>
          <a:p>
            <a:pPr algn="r" rtl="1"/>
            <a:endParaRPr lang="ar-IQ" sz="2800" dirty="0"/>
          </a:p>
          <a:p>
            <a:pPr algn="r" rtl="1"/>
            <a:r>
              <a:rPr lang="ar-IQ" sz="2800" dirty="0" smtClean="0">
                <a:solidFill>
                  <a:srgbClr val="FFC000"/>
                </a:solidFill>
              </a:rPr>
              <a:t>1- أثبات عدم صحة الواقعة المسندة اليه من قبل الصحفي.</a:t>
            </a:r>
          </a:p>
          <a:p>
            <a:pPr algn="r" rtl="1"/>
            <a:r>
              <a:rPr lang="ar-IQ" sz="2800" dirty="0" smtClean="0">
                <a:solidFill>
                  <a:srgbClr val="FFC000"/>
                </a:solidFill>
              </a:rPr>
              <a:t>2- أثبات علم ودراية الصحفي بعدم صحة الواقعة قبل نشره.</a:t>
            </a:r>
            <a:endParaRPr lang="ar-IQ" sz="2800" dirty="0">
              <a:solidFill>
                <a:srgbClr val="FFC000"/>
              </a:solidFill>
            </a:endParaRPr>
          </a:p>
          <a:p>
            <a:pPr algn="r" rtl="1"/>
            <a:endParaRPr lang="ar-IQ"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59" y="0"/>
            <a:ext cx="8991604" cy="4110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09600" y="4419600"/>
            <a:ext cx="8153400" cy="1200329"/>
          </a:xfrm>
          <a:prstGeom prst="rect">
            <a:avLst/>
          </a:prstGeom>
          <a:noFill/>
        </p:spPr>
        <p:txBody>
          <a:bodyPr wrap="square" rtlCol="0">
            <a:spAutoFit/>
          </a:bodyPr>
          <a:lstStyle/>
          <a:p>
            <a:r>
              <a:rPr lang="en-US" dirty="0"/>
              <a:t>FEBRUARY 9, </a:t>
            </a:r>
            <a:r>
              <a:rPr lang="en-US" dirty="0" smtClean="0"/>
              <a:t>2013</a:t>
            </a:r>
          </a:p>
          <a:p>
            <a:endParaRPr lang="en-US" dirty="0"/>
          </a:p>
          <a:p>
            <a:r>
              <a:rPr lang="en-US" sz="3600" dirty="0">
                <a:solidFill>
                  <a:srgbClr val="0070C0"/>
                </a:solidFill>
                <a:latin typeface="Times New Roman" pitchFamily="18" charset="0"/>
                <a:cs typeface="Times New Roman" pitchFamily="18" charset="0"/>
              </a:rPr>
              <a:t>Iraqi Kurdistan: Free Speech Under Attack</a:t>
            </a:r>
          </a:p>
        </p:txBody>
      </p:sp>
    </p:spTree>
    <p:extLst>
      <p:ext uri="{BB962C8B-B14F-4D97-AF65-F5344CB8AC3E}">
        <p14:creationId xmlns:p14="http://schemas.microsoft.com/office/powerpoint/2010/main" val="2383972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u="sng" dirty="0" smtClean="0"/>
              <a:t>الدراسات السابقة في هذا المجال</a:t>
            </a:r>
            <a:endParaRPr lang="en-US" u="sng" dirty="0"/>
          </a:p>
        </p:txBody>
      </p:sp>
      <p:sp>
        <p:nvSpPr>
          <p:cNvPr id="3" name="TextBox 2"/>
          <p:cNvSpPr txBox="1"/>
          <p:nvPr/>
        </p:nvSpPr>
        <p:spPr>
          <a:xfrm>
            <a:off x="0" y="1295400"/>
            <a:ext cx="8991600" cy="2677656"/>
          </a:xfrm>
          <a:prstGeom prst="rect">
            <a:avLst/>
          </a:prstGeom>
          <a:noFill/>
        </p:spPr>
        <p:txBody>
          <a:bodyPr wrap="square" rtlCol="0">
            <a:spAutoFit/>
          </a:bodyPr>
          <a:lstStyle/>
          <a:p>
            <a:pPr algn="r" rtl="1"/>
            <a:endParaRPr lang="ar-IQ" sz="2800" dirty="0" smtClean="0"/>
          </a:p>
          <a:p>
            <a:pPr algn="r" rtl="1"/>
            <a:r>
              <a:rPr lang="ar-IQ" sz="2800" dirty="0" smtClean="0"/>
              <a:t>1- </a:t>
            </a:r>
            <a:r>
              <a:rPr lang="ar-IQ" sz="2800" dirty="0"/>
              <a:t>القذف في نطاق النقد </a:t>
            </a:r>
            <a:r>
              <a:rPr lang="ar-IQ" sz="2800" dirty="0" smtClean="0"/>
              <a:t>الصحفي - دراسة </a:t>
            </a:r>
            <a:r>
              <a:rPr lang="ar-IQ" sz="2800" dirty="0"/>
              <a:t>مقارنة - </a:t>
            </a:r>
            <a:r>
              <a:rPr lang="ar-IQ" sz="2800" dirty="0" smtClean="0"/>
              <a:t> د. سليمان </a:t>
            </a:r>
            <a:r>
              <a:rPr lang="ar-IQ" sz="2800" dirty="0"/>
              <a:t>مريوان </a:t>
            </a:r>
            <a:r>
              <a:rPr lang="ar-IQ" sz="2800" dirty="0" smtClean="0"/>
              <a:t>عمر</a:t>
            </a:r>
          </a:p>
          <a:p>
            <a:pPr algn="r" rtl="1"/>
            <a:endParaRPr lang="ar-IQ" sz="2800" dirty="0"/>
          </a:p>
          <a:p>
            <a:pPr algn="r" rtl="1"/>
            <a:r>
              <a:rPr lang="ar-IQ" sz="2800" dirty="0"/>
              <a:t>2- </a:t>
            </a:r>
            <a:r>
              <a:rPr lang="ar-IQ" sz="2800" dirty="0" smtClean="0"/>
              <a:t>رجل </a:t>
            </a:r>
            <a:r>
              <a:rPr lang="ar-IQ" sz="2800" dirty="0"/>
              <a:t>الاعلام وحق النقد  </a:t>
            </a:r>
            <a:r>
              <a:rPr lang="ar-IQ" sz="2800" dirty="0" smtClean="0"/>
              <a:t>    للقاضي :سالم </a:t>
            </a:r>
            <a:r>
              <a:rPr lang="ar-IQ" sz="2800" dirty="0"/>
              <a:t>روضان الموسوي </a:t>
            </a:r>
            <a:endParaRPr lang="ar-IQ" sz="2800" dirty="0" smtClean="0"/>
          </a:p>
          <a:p>
            <a:pPr algn="r" rtl="1"/>
            <a:endParaRPr lang="ar-IQ" sz="2800" dirty="0"/>
          </a:p>
          <a:p>
            <a:pPr algn="r" rtl="1"/>
            <a:r>
              <a:rPr lang="ar-IQ" sz="2800" dirty="0"/>
              <a:t>3- حق النقد وجرائم التعبير      د. فارس حامد عبد الكريم</a:t>
            </a:r>
            <a:endParaRPr lang="en-US" sz="2800" dirty="0"/>
          </a:p>
        </p:txBody>
      </p:sp>
    </p:spTree>
    <p:extLst>
      <p:ext uri="{BB962C8B-B14F-4D97-AF65-F5344CB8AC3E}">
        <p14:creationId xmlns:p14="http://schemas.microsoft.com/office/powerpoint/2010/main" val="354229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u="sng" dirty="0" smtClean="0"/>
              <a:t>أشكالية البحث في الدراسات السابقة</a:t>
            </a:r>
            <a:endParaRPr lang="en-US" u="sng" dirty="0"/>
          </a:p>
        </p:txBody>
      </p:sp>
      <p:sp>
        <p:nvSpPr>
          <p:cNvPr id="3" name="TextBox 2"/>
          <p:cNvSpPr txBox="1"/>
          <p:nvPr/>
        </p:nvSpPr>
        <p:spPr>
          <a:xfrm>
            <a:off x="0" y="1295400"/>
            <a:ext cx="8991600" cy="4401205"/>
          </a:xfrm>
          <a:prstGeom prst="rect">
            <a:avLst/>
          </a:prstGeom>
          <a:noFill/>
        </p:spPr>
        <p:txBody>
          <a:bodyPr wrap="square" rtlCol="0">
            <a:spAutoFit/>
          </a:bodyPr>
          <a:lstStyle/>
          <a:p>
            <a:pPr algn="r" rtl="1"/>
            <a:endParaRPr lang="ar-IQ" sz="2800" dirty="0" smtClean="0"/>
          </a:p>
          <a:p>
            <a:pPr algn="r" rtl="1"/>
            <a:r>
              <a:rPr lang="ar-IQ" sz="3600" dirty="0" smtClean="0"/>
              <a:t>ضرورة ممارسة حق الانتقاد الصحفي في أطار تنظيم قانوني بما لا يخالف أحكام التشهير والقذف.</a:t>
            </a:r>
          </a:p>
          <a:p>
            <a:pPr algn="r" rtl="1"/>
            <a:endParaRPr lang="ar-IQ" sz="3600" dirty="0"/>
          </a:p>
          <a:p>
            <a:pPr algn="r" rtl="1"/>
            <a:r>
              <a:rPr lang="ar-IQ" sz="3600" u="sng" dirty="0" smtClean="0">
                <a:solidFill>
                  <a:schemeClr val="accent1">
                    <a:lumMod val="20000"/>
                    <a:lumOff val="80000"/>
                  </a:schemeClr>
                </a:solidFill>
              </a:rPr>
              <a:t>اشكالية البحث في هذه الدراسة</a:t>
            </a:r>
          </a:p>
          <a:p>
            <a:pPr algn="r" rtl="1"/>
            <a:r>
              <a:rPr lang="ar-IQ" sz="3600" dirty="0" smtClean="0"/>
              <a:t>ضرورة صياغة أحكام التشهير والقذف بما لا يخالف حرية التعبير وحق الأنتقاد الصحفي.</a:t>
            </a:r>
            <a:endParaRPr lang="ar-IQ" sz="3600" dirty="0"/>
          </a:p>
          <a:p>
            <a:pPr algn="r" rtl="1"/>
            <a:endParaRPr lang="en-US" sz="3600" dirty="0"/>
          </a:p>
        </p:txBody>
      </p:sp>
    </p:spTree>
    <p:extLst>
      <p:ext uri="{BB962C8B-B14F-4D97-AF65-F5344CB8AC3E}">
        <p14:creationId xmlns:p14="http://schemas.microsoft.com/office/powerpoint/2010/main" val="29825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تعريف حق النقد الصحفي</a:t>
            </a:r>
            <a:endParaRPr lang="en-US" dirty="0"/>
          </a:p>
        </p:txBody>
      </p:sp>
      <p:sp>
        <p:nvSpPr>
          <p:cNvPr id="3" name="TextBox 2"/>
          <p:cNvSpPr txBox="1"/>
          <p:nvPr/>
        </p:nvSpPr>
        <p:spPr>
          <a:xfrm>
            <a:off x="609600" y="1600200"/>
            <a:ext cx="8153400" cy="5693866"/>
          </a:xfrm>
          <a:prstGeom prst="rect">
            <a:avLst/>
          </a:prstGeom>
          <a:noFill/>
        </p:spPr>
        <p:txBody>
          <a:bodyPr wrap="square" rtlCol="0">
            <a:spAutoFit/>
          </a:bodyPr>
          <a:lstStyle/>
          <a:p>
            <a:pPr marL="457200" indent="-457200" algn="just" rtl="1">
              <a:buFont typeface="Arial" charset="0"/>
              <a:buChar char="•"/>
            </a:pPr>
            <a:r>
              <a:rPr lang="ar-IQ" sz="2800" dirty="0" smtClean="0"/>
              <a:t>لم يتطرق التشريعات العراقية الى تعريف حق النقد,</a:t>
            </a:r>
            <a:r>
              <a:rPr lang="ar-IQ" sz="2800" dirty="0"/>
              <a:t> </a:t>
            </a:r>
            <a:r>
              <a:rPr lang="ar-IQ" sz="2800" dirty="0" smtClean="0"/>
              <a:t>وإنما </a:t>
            </a:r>
            <a:r>
              <a:rPr lang="ar-IQ" sz="2800" dirty="0"/>
              <a:t>وجدت في قرار </a:t>
            </a:r>
            <a:r>
              <a:rPr lang="ar-IQ" sz="2800" u="sng" dirty="0"/>
              <a:t>محكمة التمييز الاتحادية </a:t>
            </a:r>
            <a:r>
              <a:rPr lang="ar-IQ" sz="2800" dirty="0"/>
              <a:t>العدد 206/ هيئة عامة / 2009 في 31/8/2009 إشارة إلى حق النقد حيث اقرن النقد باعتباره </a:t>
            </a:r>
            <a:r>
              <a:rPr lang="ar-IQ" sz="2800" dirty="0">
                <a:solidFill>
                  <a:srgbClr val="FFC000"/>
                </a:solidFill>
              </a:rPr>
              <a:t>(رأي أو تقويم لأداء الموظف العمومي بالمصلحة الوطنية دون إن يفصل مفهوم المصلحة الوطنية</a:t>
            </a:r>
            <a:r>
              <a:rPr lang="ar-IQ" sz="2800" dirty="0" smtClean="0">
                <a:solidFill>
                  <a:srgbClr val="FFC000"/>
                </a:solidFill>
              </a:rPr>
              <a:t>.) </a:t>
            </a:r>
            <a:endParaRPr lang="en-US" sz="2800" dirty="0" smtClean="0">
              <a:solidFill>
                <a:srgbClr val="FFC000"/>
              </a:solidFill>
            </a:endParaRPr>
          </a:p>
          <a:p>
            <a:pPr algn="just" rtl="1"/>
            <a:endParaRPr lang="en-US" sz="2800" dirty="0" smtClean="0">
              <a:solidFill>
                <a:srgbClr val="FFC000"/>
              </a:solidFill>
            </a:endParaRPr>
          </a:p>
          <a:p>
            <a:pPr marL="457200" indent="-457200" algn="just" rtl="1">
              <a:buFont typeface="Arial" charset="0"/>
              <a:buChar char="•"/>
            </a:pPr>
            <a:r>
              <a:rPr lang="ar-IQ" sz="2800" dirty="0"/>
              <a:t>كما عرفته </a:t>
            </a:r>
            <a:r>
              <a:rPr lang="ar-IQ" sz="2800" u="sng" dirty="0"/>
              <a:t>محكمة النقض المصرية </a:t>
            </a:r>
            <a:r>
              <a:rPr lang="ar-IQ" sz="2800" dirty="0"/>
              <a:t>بان النقد المباح هو </a:t>
            </a:r>
            <a:r>
              <a:rPr lang="ar-IQ" sz="2800" dirty="0">
                <a:solidFill>
                  <a:srgbClr val="FFC000"/>
                </a:solidFill>
              </a:rPr>
              <a:t>(هو إبداء الرأي في أمر أو عمل دون المساس بشخص صاحب الأمر أو العمل بغية التشهير به او الحط من كرامته)</a:t>
            </a:r>
            <a:endParaRPr lang="ar-IQ" sz="2800" dirty="0" smtClean="0">
              <a:solidFill>
                <a:srgbClr val="FFC000"/>
              </a:solidFill>
            </a:endParaRPr>
          </a:p>
          <a:p>
            <a:pPr marL="457200" indent="-457200" algn="just" rtl="1">
              <a:buFont typeface="Arial" charset="0"/>
              <a:buChar char="•"/>
            </a:pPr>
            <a:endParaRPr lang="ar-IQ" sz="2800" dirty="0">
              <a:solidFill>
                <a:srgbClr val="FFC000"/>
              </a:solidFill>
            </a:endParaRPr>
          </a:p>
          <a:p>
            <a:pPr algn="just" rtl="1"/>
            <a:endParaRPr lang="ar-IQ" sz="2800" dirty="0">
              <a:solidFill>
                <a:srgbClr val="FFC000"/>
              </a:solidFill>
            </a:endParaRPr>
          </a:p>
          <a:p>
            <a:pPr algn="just" rtl="1"/>
            <a:endParaRPr lang="ar-IQ" sz="2800" dirty="0" smtClean="0">
              <a:solidFill>
                <a:srgbClr val="FFC000"/>
              </a:solidFill>
            </a:endParaRPr>
          </a:p>
          <a:p>
            <a:pPr algn="just" rtl="1"/>
            <a:r>
              <a:rPr lang="ar-IQ" sz="2800" dirty="0" smtClean="0">
                <a:solidFill>
                  <a:srgbClr val="FFC000"/>
                </a:solidFill>
              </a:rPr>
              <a:t> </a:t>
            </a:r>
            <a:endParaRPr lang="ar-IQ" sz="28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txBody>
          <a:bodyPr>
            <a:normAutofit fontScale="90000"/>
          </a:bodyPr>
          <a:lstStyle/>
          <a:p>
            <a:pPr algn="r"/>
            <a:r>
              <a:rPr lang="ar-IQ" sz="4400" dirty="0" smtClean="0"/>
              <a:t/>
            </a:r>
            <a:br>
              <a:rPr lang="ar-IQ" sz="4400" dirty="0" smtClean="0"/>
            </a:br>
            <a:r>
              <a:rPr lang="ar-IQ" sz="4900" dirty="0" smtClean="0"/>
              <a:t>أركان و شروط حق النقد </a:t>
            </a:r>
            <a:endParaRPr lang="en-US" sz="4900" dirty="0"/>
          </a:p>
        </p:txBody>
      </p:sp>
      <p:sp>
        <p:nvSpPr>
          <p:cNvPr id="3" name="TextBox 2"/>
          <p:cNvSpPr txBox="1"/>
          <p:nvPr/>
        </p:nvSpPr>
        <p:spPr>
          <a:xfrm>
            <a:off x="1295400" y="2438400"/>
            <a:ext cx="6934200" cy="2739211"/>
          </a:xfrm>
          <a:prstGeom prst="rect">
            <a:avLst/>
          </a:prstGeom>
          <a:noFill/>
        </p:spPr>
        <p:txBody>
          <a:bodyPr wrap="square" rtlCol="0">
            <a:spAutoFit/>
          </a:bodyPr>
          <a:lstStyle/>
          <a:p>
            <a:pPr algn="r"/>
            <a:r>
              <a:rPr lang="ar-IQ" sz="3600" dirty="0">
                <a:solidFill>
                  <a:srgbClr val="FFC000"/>
                </a:solidFill>
                <a:latin typeface="Times New Roman" pitchFamily="18" charset="0"/>
                <a:cs typeface="Times New Roman" pitchFamily="18" charset="0"/>
              </a:rPr>
              <a:t>1ـ ان ينال النقد أعمال وتصرفات </a:t>
            </a:r>
            <a:r>
              <a:rPr lang="ar-IQ" sz="3600" dirty="0" smtClean="0">
                <a:solidFill>
                  <a:srgbClr val="FFC000"/>
                </a:solidFill>
                <a:latin typeface="Times New Roman" pitchFamily="18" charset="0"/>
                <a:cs typeface="Times New Roman" pitchFamily="18" charset="0"/>
              </a:rPr>
              <a:t>الاشخاص </a:t>
            </a:r>
          </a:p>
          <a:p>
            <a:pPr algn="r" rtl="1"/>
            <a:r>
              <a:rPr lang="ar-IQ" sz="3600" dirty="0" smtClean="0">
                <a:solidFill>
                  <a:srgbClr val="FFC000"/>
                </a:solidFill>
                <a:latin typeface="Times New Roman" pitchFamily="18" charset="0"/>
                <a:cs typeface="Times New Roman" pitchFamily="18" charset="0"/>
              </a:rPr>
              <a:t>العامة </a:t>
            </a:r>
            <a:r>
              <a:rPr lang="ar-IQ" sz="3600" dirty="0">
                <a:solidFill>
                  <a:srgbClr val="FFC000"/>
                </a:solidFill>
                <a:latin typeface="Times New Roman" pitchFamily="18" charset="0"/>
                <a:cs typeface="Times New Roman" pitchFamily="18" charset="0"/>
              </a:rPr>
              <a:t>لا شرفهم واعتبارهم </a:t>
            </a:r>
            <a:r>
              <a:rPr lang="ar-IQ" sz="3600" dirty="0" smtClean="0">
                <a:solidFill>
                  <a:srgbClr val="FFC000"/>
                </a:solidFill>
                <a:latin typeface="Times New Roman" pitchFamily="18" charset="0"/>
                <a:cs typeface="Times New Roman" pitchFamily="18" charset="0"/>
              </a:rPr>
              <a:t>الشخصي</a:t>
            </a:r>
          </a:p>
          <a:p>
            <a:pPr algn="r" rtl="1"/>
            <a:endParaRPr lang="ar-IQ" sz="3600" dirty="0" smtClean="0">
              <a:solidFill>
                <a:srgbClr val="FFC000"/>
              </a:solidFill>
              <a:latin typeface="Times New Roman" pitchFamily="18" charset="0"/>
              <a:cs typeface="Times New Roman" pitchFamily="18" charset="0"/>
            </a:endParaRPr>
          </a:p>
          <a:p>
            <a:pPr marL="571500" indent="-571500" algn="r" rtl="1">
              <a:buFontTx/>
              <a:buChar char="-"/>
            </a:pPr>
            <a:r>
              <a:rPr lang="ar-IQ" sz="3200" dirty="0" smtClean="0">
                <a:latin typeface="Times New Roman" pitchFamily="18" charset="0"/>
                <a:cs typeface="Times New Roman" pitchFamily="18" charset="0"/>
              </a:rPr>
              <a:t>التمييز بين الشخص وتصرفاته</a:t>
            </a:r>
          </a:p>
          <a:p>
            <a:pPr marL="571500" indent="-571500" algn="r" rtl="1">
              <a:buFontTx/>
              <a:buChar char="-"/>
            </a:pPr>
            <a:r>
              <a:rPr lang="ar-IQ" sz="3200" dirty="0" smtClean="0">
                <a:latin typeface="Times New Roman" pitchFamily="18" charset="0"/>
                <a:cs typeface="Times New Roman" pitchFamily="18" charset="0"/>
              </a:rPr>
              <a:t>التفريق بين الحياة العامة والحياة الخاصة</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05636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
            </a:r>
            <a:br>
              <a:rPr lang="ar-IQ" dirty="0" smtClean="0"/>
            </a:br>
            <a:r>
              <a:rPr lang="ar-IQ" sz="4900" dirty="0" smtClean="0"/>
              <a:t>أركان </a:t>
            </a:r>
            <a:r>
              <a:rPr lang="ar-IQ" sz="4900" dirty="0"/>
              <a:t>و شروط حق النقد </a:t>
            </a:r>
            <a:endParaRPr lang="en-US" sz="4900" dirty="0"/>
          </a:p>
        </p:txBody>
      </p:sp>
      <p:sp>
        <p:nvSpPr>
          <p:cNvPr id="3" name="TextBox 2"/>
          <p:cNvSpPr txBox="1"/>
          <p:nvPr/>
        </p:nvSpPr>
        <p:spPr>
          <a:xfrm>
            <a:off x="1524000" y="2209800"/>
            <a:ext cx="6324600" cy="1200329"/>
          </a:xfrm>
          <a:prstGeom prst="rect">
            <a:avLst/>
          </a:prstGeom>
          <a:noFill/>
        </p:spPr>
        <p:txBody>
          <a:bodyPr wrap="square" rtlCol="0">
            <a:spAutoFit/>
          </a:bodyPr>
          <a:lstStyle/>
          <a:p>
            <a:pPr algn="r"/>
            <a:r>
              <a:rPr lang="ar-IQ" sz="3600" dirty="0" smtClean="0">
                <a:solidFill>
                  <a:srgbClr val="FFC000"/>
                </a:solidFill>
                <a:latin typeface="Times New Roman" pitchFamily="18" charset="0"/>
                <a:cs typeface="Times New Roman" pitchFamily="18" charset="0"/>
              </a:rPr>
              <a:t>2ـ </a:t>
            </a:r>
            <a:r>
              <a:rPr lang="ar-IQ" sz="3600" dirty="0">
                <a:solidFill>
                  <a:srgbClr val="FFC000"/>
                </a:solidFill>
                <a:latin typeface="Times New Roman" pitchFamily="18" charset="0"/>
                <a:cs typeface="Times New Roman" pitchFamily="18" charset="0"/>
              </a:rPr>
              <a:t>ان تكون للواقعة محل النقد والدراسة أهمية اجتماعية</a:t>
            </a:r>
            <a:endParaRPr lang="en-US" sz="3600"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57153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
            </a:r>
            <a:br>
              <a:rPr lang="ar-IQ" dirty="0" smtClean="0"/>
            </a:br>
            <a:r>
              <a:rPr lang="ar-IQ" sz="4900" dirty="0" smtClean="0"/>
              <a:t>أركان </a:t>
            </a:r>
            <a:r>
              <a:rPr lang="ar-IQ" sz="4900" dirty="0"/>
              <a:t>و شروط حق النقد </a:t>
            </a:r>
            <a:endParaRPr lang="en-US" sz="4900" dirty="0"/>
          </a:p>
        </p:txBody>
      </p:sp>
      <p:sp>
        <p:nvSpPr>
          <p:cNvPr id="3" name="TextBox 2"/>
          <p:cNvSpPr txBox="1"/>
          <p:nvPr/>
        </p:nvSpPr>
        <p:spPr>
          <a:xfrm>
            <a:off x="1219200" y="1752600"/>
            <a:ext cx="6781800" cy="3662541"/>
          </a:xfrm>
          <a:prstGeom prst="rect">
            <a:avLst/>
          </a:prstGeom>
          <a:noFill/>
        </p:spPr>
        <p:txBody>
          <a:bodyPr wrap="square" rtlCol="0">
            <a:spAutoFit/>
          </a:bodyPr>
          <a:lstStyle/>
          <a:p>
            <a:pPr algn="r"/>
            <a:r>
              <a:rPr lang="ar-IQ" sz="3600" dirty="0" smtClean="0">
                <a:solidFill>
                  <a:srgbClr val="FFC000"/>
                </a:solidFill>
                <a:latin typeface="Times New Roman" pitchFamily="18" charset="0"/>
                <a:cs typeface="Times New Roman" pitchFamily="18" charset="0"/>
              </a:rPr>
              <a:t>3ـ وجود </a:t>
            </a:r>
            <a:r>
              <a:rPr lang="ar-IQ" sz="3600" dirty="0">
                <a:solidFill>
                  <a:srgbClr val="FFC000"/>
                </a:solidFill>
                <a:latin typeface="Times New Roman" pitchFamily="18" charset="0"/>
                <a:cs typeface="Times New Roman" pitchFamily="18" charset="0"/>
              </a:rPr>
              <a:t>حسن </a:t>
            </a:r>
            <a:r>
              <a:rPr lang="ar-IQ" sz="3600" dirty="0" smtClean="0">
                <a:solidFill>
                  <a:srgbClr val="FFC000"/>
                </a:solidFill>
                <a:latin typeface="Times New Roman" pitchFamily="18" charset="0"/>
                <a:cs typeface="Times New Roman" pitchFamily="18" charset="0"/>
              </a:rPr>
              <a:t>النية لدى الناقد</a:t>
            </a:r>
          </a:p>
          <a:p>
            <a:pPr algn="r" rtl="1"/>
            <a:endParaRPr lang="ar-IQ" sz="3200" dirty="0" smtClean="0">
              <a:latin typeface="Times New Roman" pitchFamily="18" charset="0"/>
              <a:cs typeface="Times New Roman" pitchFamily="18" charset="0"/>
            </a:endParaRPr>
          </a:p>
          <a:p>
            <a:pPr algn="r" rtl="1">
              <a:buFontTx/>
              <a:buChar char="-"/>
            </a:pPr>
            <a:r>
              <a:rPr lang="ar-IQ" sz="3200" dirty="0" smtClean="0">
                <a:latin typeface="Times New Roman" pitchFamily="18" charset="0"/>
                <a:cs typeface="Times New Roman" pitchFamily="18" charset="0"/>
              </a:rPr>
              <a:t> أستخدام عبارات غير ملائمة.</a:t>
            </a:r>
          </a:p>
          <a:p>
            <a:pPr algn="r" rtl="1">
              <a:buFontTx/>
              <a:buChar char="-"/>
            </a:pPr>
            <a:r>
              <a:rPr lang="ar-IQ" sz="3200" dirty="0" smtClean="0">
                <a:latin typeface="Times New Roman" pitchFamily="18" charset="0"/>
                <a:cs typeface="Times New Roman" pitchFamily="18" charset="0"/>
              </a:rPr>
              <a:t> عدم استهداف النقد لخدمة المصلحة العامة.</a:t>
            </a:r>
          </a:p>
          <a:p>
            <a:pPr algn="r" rtl="1">
              <a:buFontTx/>
              <a:buChar char="-"/>
            </a:pPr>
            <a:r>
              <a:rPr lang="ar-IQ" sz="3200" dirty="0" smtClean="0">
                <a:latin typeface="Times New Roman" pitchFamily="18" charset="0"/>
                <a:cs typeface="Times New Roman" pitchFamily="18" charset="0"/>
              </a:rPr>
              <a:t> </a:t>
            </a:r>
            <a:r>
              <a:rPr lang="ar-IQ" sz="3200" dirty="0">
                <a:latin typeface="Times New Roman" pitchFamily="18" charset="0"/>
                <a:cs typeface="Times New Roman" pitchFamily="18" charset="0"/>
              </a:rPr>
              <a:t>حصول تهديد من </a:t>
            </a:r>
            <a:r>
              <a:rPr lang="ar-IQ" sz="3200" dirty="0" smtClean="0">
                <a:latin typeface="Times New Roman" pitchFamily="18" charset="0"/>
                <a:cs typeface="Times New Roman" pitchFamily="18" charset="0"/>
              </a:rPr>
              <a:t>الصحفي </a:t>
            </a:r>
            <a:r>
              <a:rPr lang="ar-IQ" sz="3200" dirty="0">
                <a:latin typeface="Times New Roman" pitchFamily="18" charset="0"/>
                <a:cs typeface="Times New Roman" pitchFamily="18" charset="0"/>
              </a:rPr>
              <a:t>للمجني عليه قبل نشر المقال ومطالبته بمبلغ من المال لقاء عدم نشره.</a:t>
            </a:r>
            <a:endParaRPr lang="ar-IQ" sz="3200" dirty="0" smtClean="0">
              <a:latin typeface="Times New Roman" pitchFamily="18" charset="0"/>
              <a:cs typeface="Times New Roman" pitchFamily="18" charset="0"/>
            </a:endParaRPr>
          </a:p>
          <a:p>
            <a:pPr algn="l" rtl="1"/>
            <a:endParaRPr lang="ar-IQ" sz="3600" dirty="0" smtClean="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385221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جريمة القذف</a:t>
            </a:r>
            <a:endParaRPr lang="en-US" dirty="0"/>
          </a:p>
        </p:txBody>
      </p:sp>
      <p:sp>
        <p:nvSpPr>
          <p:cNvPr id="3" name="TextBox 2"/>
          <p:cNvSpPr txBox="1"/>
          <p:nvPr/>
        </p:nvSpPr>
        <p:spPr>
          <a:xfrm>
            <a:off x="533400" y="1371600"/>
            <a:ext cx="8153400" cy="5262979"/>
          </a:xfrm>
          <a:prstGeom prst="rect">
            <a:avLst/>
          </a:prstGeom>
          <a:noFill/>
        </p:spPr>
        <p:txBody>
          <a:bodyPr wrap="square" rtlCol="0">
            <a:spAutoFit/>
          </a:bodyPr>
          <a:lstStyle/>
          <a:p>
            <a:pPr marL="457200" indent="-457200" algn="just" rtl="1">
              <a:buFont typeface="Arial" charset="0"/>
              <a:buChar char="•"/>
            </a:pPr>
            <a:r>
              <a:rPr lang="ar-IQ" sz="2800" dirty="0" smtClean="0"/>
              <a:t>عرفت </a:t>
            </a:r>
            <a:r>
              <a:rPr lang="ar-IQ" sz="2800" dirty="0"/>
              <a:t>المادة (433) </a:t>
            </a:r>
            <a:r>
              <a:rPr lang="ar-IQ" sz="2800" dirty="0" smtClean="0"/>
              <a:t>من قانون العقوبات العراقي </a:t>
            </a:r>
            <a:r>
              <a:rPr lang="ar-IQ" sz="2800" dirty="0"/>
              <a:t>القذف في الفقرة (1) منها بالقول </a:t>
            </a:r>
            <a:r>
              <a:rPr lang="ar-IQ" sz="2800" dirty="0" smtClean="0">
                <a:solidFill>
                  <a:srgbClr val="FFC000"/>
                </a:solidFill>
              </a:rPr>
              <a:t>(القذف </a:t>
            </a:r>
            <a:r>
              <a:rPr lang="ar-IQ" sz="2800" dirty="0">
                <a:solidFill>
                  <a:srgbClr val="FFC000"/>
                </a:solidFill>
              </a:rPr>
              <a:t>هو إسناد واقعة معينة إلى الغير بإحدى طرق العلانية من شأنها لو صحت ان توجب عقاب من أسندت إليه أو احتقاره عند أهل وطنه</a:t>
            </a:r>
            <a:r>
              <a:rPr lang="ar-IQ" sz="2800" dirty="0" smtClean="0">
                <a:solidFill>
                  <a:srgbClr val="FFC000"/>
                </a:solidFill>
              </a:rPr>
              <a:t>)</a:t>
            </a:r>
          </a:p>
          <a:p>
            <a:pPr algn="just" rtl="1"/>
            <a:endParaRPr lang="ar-IQ" sz="2800" dirty="0" smtClean="0">
              <a:solidFill>
                <a:srgbClr val="FFC000"/>
              </a:solidFill>
            </a:endParaRPr>
          </a:p>
          <a:p>
            <a:pPr marL="457200" indent="-457200" algn="just" rtl="1">
              <a:buFont typeface="Arial" charset="0"/>
              <a:buChar char="•"/>
            </a:pPr>
            <a:r>
              <a:rPr lang="ar-IQ" sz="2800" dirty="0"/>
              <a:t>ولا يقبل من القاذف اقامة الدليل على ما اسنده الا اذا كان القذف موجها الى موظف او مكلف بخدمة عامة او الى شخص ذي صفة نيابية عامة او كان يتولى عملا يتعلق بمصالح الجمهور وكان ما اسنده القاذف متصلا بوظيفة المقذوف او عمله </a:t>
            </a:r>
            <a:r>
              <a:rPr lang="ar-IQ" sz="2800" u="sng" dirty="0">
                <a:solidFill>
                  <a:srgbClr val="FFC000"/>
                </a:solidFill>
              </a:rPr>
              <a:t>فاذا اقام الدليل على كل ما اسنده انتفت الجريمة</a:t>
            </a:r>
            <a:r>
              <a:rPr lang="ar-IQ" sz="2800" dirty="0"/>
              <a:t>. </a:t>
            </a:r>
            <a:r>
              <a:rPr lang="ar-IQ" sz="2800" dirty="0" smtClean="0"/>
              <a:t>  </a:t>
            </a:r>
            <a:r>
              <a:rPr lang="ar-IQ" sz="2000" dirty="0" smtClean="0"/>
              <a:t>مادة </a:t>
            </a:r>
            <a:r>
              <a:rPr lang="ar-IQ" sz="2000" dirty="0"/>
              <a:t>(433) </a:t>
            </a:r>
            <a:r>
              <a:rPr lang="ar-IQ" sz="2000" dirty="0" smtClean="0"/>
              <a:t> فقرة (2)</a:t>
            </a:r>
          </a:p>
          <a:p>
            <a:pPr algn="just" rtl="1"/>
            <a:endParaRPr lang="ar-IQ" sz="2800" dirty="0" smtClean="0">
              <a:solidFill>
                <a:srgbClr val="FFC000"/>
              </a:solidFill>
            </a:endParaRPr>
          </a:p>
          <a:p>
            <a:pPr algn="just" rtl="1"/>
            <a:endParaRPr lang="en-US" sz="2800" dirty="0">
              <a:solidFill>
                <a:srgbClr val="FFC000"/>
              </a:solidFill>
            </a:endParaRPr>
          </a:p>
        </p:txBody>
      </p:sp>
    </p:spTree>
    <p:extLst>
      <p:ext uri="{BB962C8B-B14F-4D97-AF65-F5344CB8AC3E}">
        <p14:creationId xmlns:p14="http://schemas.microsoft.com/office/powerpoint/2010/main" val="524552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1238</TotalTime>
  <Words>634</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PowerPoint Presentation</vt:lpstr>
      <vt:lpstr>PowerPoint Presentation</vt:lpstr>
      <vt:lpstr>الدراسات السابقة في هذا المجال</vt:lpstr>
      <vt:lpstr>أشكالية البحث في الدراسات السابقة</vt:lpstr>
      <vt:lpstr>تعريف حق النقد الصحفي</vt:lpstr>
      <vt:lpstr> أركان و شروط حق النقد </vt:lpstr>
      <vt:lpstr> أركان و شروط حق النقد </vt:lpstr>
      <vt:lpstr> أركان و شروط حق النقد </vt:lpstr>
      <vt:lpstr>جريمة القذف</vt:lpstr>
      <vt:lpstr>أسباب الأباحة</vt:lpstr>
      <vt:lpstr>عبء الأثبات</vt:lpstr>
      <vt:lpstr>النموذج الأماراتي</vt:lpstr>
      <vt:lpstr> النموذج الأمريكي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الصحافة بين حق التعبير وجريمة التشهير</dc:title>
  <dc:creator>yasa</dc:creator>
  <cp:lastModifiedBy>dilan computer</cp:lastModifiedBy>
  <cp:revision>49</cp:revision>
  <dcterms:created xsi:type="dcterms:W3CDTF">2006-08-16T00:00:00Z</dcterms:created>
  <dcterms:modified xsi:type="dcterms:W3CDTF">2018-04-17T08:26:04Z</dcterms:modified>
</cp:coreProperties>
</file>