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B1E48-23A9-4F48-BC10-CF96A4A7060E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1E2F4-39D0-4273-A46E-FF2B4FBDA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DCEE6-1F85-4A8F-B805-3E78588DD3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6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253DBC-CED3-4064-B278-475A7BF44768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6892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CEA-C3CA-4E9B-A43F-22B8CF0FF4BD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B8-2475-4163-96F0-3D5A67B22878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F54A-CFDC-4B6A-B7B6-EBF4FECF211F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3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2003B2-6FAB-4882-AD6C-DE368F8C0517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8753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54-13E7-40B4-B8E7-9CB4A660A062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0A29-957E-4778-8099-F27E6ABA2118}" type="datetime1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6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655F-2386-468F-A094-6B8D3FD96C4E}" type="datetime1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0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391-2372-4D59-BA9E-E3396C815D53}" type="datetime1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4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C9B0F-A2CC-4DA7-97FF-2E332AB29165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97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294972-F6D5-47CA-9119-E433C25DBEA2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56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EFAA313B-B8C4-473F-B3EA-0B1CF5C2862F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C8E2CAC4-0C36-456B-8264-7F62D73F64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79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les" TargetMode="External"/><Relationship Id="rId2" Type="http://schemas.openxmlformats.org/officeDocument/2006/relationships/hyperlink" Target="https://en.wikipedia.org/wiki/Purchas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n.wikipedia.org/wiki/Commission_(remuneration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349" y="3118810"/>
            <a:ext cx="6616520" cy="727109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forex and stock market works</a:t>
            </a:r>
            <a:endParaRPr lang="en-US"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797" y="4070170"/>
            <a:ext cx="6181859" cy="1274561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ulaimani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Administration and Financial sciences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Banking and Financial Science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Lecturer:  Hazhar Khalid Ali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5635-D6F9-4A3D-9BDC-33552D85AD56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2" y="1"/>
            <a:ext cx="3541690" cy="28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01" y="106251"/>
            <a:ext cx="8281116" cy="14859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FOREX in Kurdistan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1" y="834442"/>
            <a:ext cx="8281116" cy="58212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is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Broker in Kurdistan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there are some companies which they act as a Broker but in reality they just serve foreign Broker for a commission.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percentage of the traders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loss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Kurdistan is around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80%.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percentage of the traders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gain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around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who are those investors with a small amount of equity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losses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Kurdistan approximately 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Millions US-Dollar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a month, and all those money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out of the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4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719" y="1522928"/>
            <a:ext cx="7200900" cy="409226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B050"/>
                </a:solidFill>
              </a:rPr>
              <a:t>THANK </a:t>
            </a:r>
            <a:r>
              <a:rPr lang="en-US" sz="6600" dirty="0">
                <a:solidFill>
                  <a:srgbClr val="00B050"/>
                </a:solidFill>
              </a:rPr>
              <a:t/>
            </a:r>
            <a:br>
              <a:rPr lang="en-US" sz="6600" dirty="0">
                <a:solidFill>
                  <a:srgbClr val="00B050"/>
                </a:solidFill>
              </a:rPr>
            </a:br>
            <a:r>
              <a:rPr lang="en-US" sz="6600" dirty="0" smtClean="0">
                <a:solidFill>
                  <a:srgbClr val="00B050"/>
                </a:solidFill>
              </a:rPr>
              <a:t/>
            </a:r>
            <a:br>
              <a:rPr lang="en-US" sz="6600" dirty="0" smtClean="0">
                <a:solidFill>
                  <a:srgbClr val="00B050"/>
                </a:solidFill>
              </a:rPr>
            </a:br>
            <a:r>
              <a:rPr lang="en-US" sz="6600" dirty="0" smtClean="0">
                <a:solidFill>
                  <a:srgbClr val="00B050"/>
                </a:solidFill>
              </a:rPr>
              <a:t>YOU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0"/>
            <a:ext cx="7521262" cy="73892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FOREX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Markets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Acronym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45465" y="6453386"/>
            <a:ext cx="1197219" cy="404614"/>
          </a:xfrm>
        </p:spPr>
        <p:txBody>
          <a:bodyPr/>
          <a:lstStyle/>
          <a:p>
            <a:fld id="{C8E2CAC4-0C36-456B-8264-7F62D73F647B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55323" y="620984"/>
            <a:ext cx="2395471" cy="8113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</a:t>
            </a:r>
            <a:endParaRPr lang="en-US" sz="6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4411" y="2141991"/>
            <a:ext cx="6529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/>
              <a:t>THE FOREIGN EXCHANGE MARKET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29" y="2649822"/>
            <a:ext cx="4887533" cy="376626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670479" y="1266510"/>
            <a:ext cx="128788" cy="938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58368" y="1284518"/>
            <a:ext cx="12876" cy="955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61386" y="1266510"/>
            <a:ext cx="10947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7127" y="1263917"/>
            <a:ext cx="684727" cy="25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84112" y="2513614"/>
            <a:ext cx="10947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46242" y="2513614"/>
            <a:ext cx="13394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2427" y="4099057"/>
            <a:ext cx="3625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FOREX market we Trade all </a:t>
            </a:r>
            <a:r>
              <a:rPr lang="en-US" b="1" dirty="0" smtClean="0"/>
              <a:t>major</a:t>
            </a:r>
            <a:r>
              <a:rPr lang="en-US" dirty="0" smtClean="0"/>
              <a:t> Foreign Currencies such as </a:t>
            </a:r>
            <a:r>
              <a:rPr lang="en-US" b="1" dirty="0" smtClean="0"/>
              <a:t>US Dollar</a:t>
            </a:r>
            <a:r>
              <a:rPr lang="en-US" dirty="0" smtClean="0"/>
              <a:t>, </a:t>
            </a:r>
            <a:r>
              <a:rPr lang="en-US" b="1" dirty="0" smtClean="0"/>
              <a:t>GBP</a:t>
            </a:r>
            <a:r>
              <a:rPr lang="en-US" dirty="0" smtClean="0"/>
              <a:t>, </a:t>
            </a:r>
            <a:r>
              <a:rPr lang="en-US" b="1" dirty="0" smtClean="0"/>
              <a:t>EUR</a:t>
            </a:r>
            <a:r>
              <a:rPr lang="en-US" dirty="0" smtClean="0"/>
              <a:t>, </a:t>
            </a:r>
            <a:r>
              <a:rPr lang="en-US" b="1" dirty="0" smtClean="0"/>
              <a:t>JPY</a:t>
            </a:r>
            <a:r>
              <a:rPr lang="en-US" dirty="0" smtClean="0"/>
              <a:t>. etc.,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59" y="0"/>
            <a:ext cx="7200900" cy="14859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The Stock Market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2" y="1171977"/>
            <a:ext cx="5048518" cy="4669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920" y="2906765"/>
            <a:ext cx="362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stock market we Trade the </a:t>
            </a:r>
            <a:r>
              <a:rPr lang="en-US" b="1" dirty="0" smtClean="0"/>
              <a:t>companies share </a:t>
            </a:r>
            <a:r>
              <a:rPr lang="en-US" dirty="0" smtClean="0"/>
              <a:t>such as </a:t>
            </a:r>
            <a:r>
              <a:rPr lang="en-US" b="1" dirty="0" smtClean="0"/>
              <a:t>google</a:t>
            </a:r>
            <a:r>
              <a:rPr lang="en-US" dirty="0" smtClean="0"/>
              <a:t>, </a:t>
            </a:r>
            <a:r>
              <a:rPr lang="en-US" b="1" dirty="0" smtClean="0"/>
              <a:t>yahoo</a:t>
            </a:r>
            <a:r>
              <a:rPr lang="en-US" dirty="0" smtClean="0"/>
              <a:t>, </a:t>
            </a:r>
            <a:r>
              <a:rPr lang="en-US" b="1" dirty="0" smtClean="0"/>
              <a:t>amazon</a:t>
            </a:r>
            <a:r>
              <a:rPr lang="en-US" dirty="0" smtClean="0"/>
              <a:t>, </a:t>
            </a:r>
            <a:r>
              <a:rPr lang="en-US" b="1" dirty="0" smtClean="0"/>
              <a:t>apple</a:t>
            </a:r>
            <a:r>
              <a:rPr lang="en-US" dirty="0" smtClean="0"/>
              <a:t>, </a:t>
            </a:r>
            <a:r>
              <a:rPr lang="en-US" b="1" dirty="0" smtClean="0"/>
              <a:t>Toyota</a:t>
            </a:r>
            <a:r>
              <a:rPr lang="en-US" dirty="0" smtClean="0"/>
              <a:t>. Etc.…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21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2" y="0"/>
            <a:ext cx="8435662" cy="14859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FOREX and STOCK markets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2" y="1279838"/>
            <a:ext cx="3721995" cy="55781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exchanges</a:t>
            </a:r>
          </a:p>
          <a:p>
            <a:pPr lvl="1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markets where buyers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sellers meet in a central, physical location</a:t>
            </a:r>
          </a:p>
          <a:p>
            <a:pPr lvl="1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lnSpc>
                <a:spcPct val="85000"/>
              </a:lnSpc>
              <a:buNone/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lnSpc>
                <a:spcPct val="85000"/>
              </a:lnSpc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lnSpc>
                <a:spcPct val="85000"/>
              </a:lnSpc>
              <a:buNone/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lnSpc>
                <a:spcPct val="85000"/>
              </a:lnSpc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lnSpc>
                <a:spcPct val="85000"/>
              </a:lnSpc>
              <a:buNone/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lnSpc>
                <a:spcPct val="85000"/>
              </a:lnSpc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lnSpc>
                <a:spcPct val="85000"/>
              </a:lnSpc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Over-the-counter markets (OTCs)</a:t>
            </a:r>
          </a:p>
          <a:p>
            <a:pPr lvl="1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Decentralized secondary market where dealers stand ready to buy and sell securities electronically.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50875" y="6555529"/>
            <a:ext cx="1197219" cy="404614"/>
          </a:xfrm>
        </p:spPr>
        <p:txBody>
          <a:bodyPr/>
          <a:lstStyle/>
          <a:p>
            <a:fld id="{C8E2CAC4-0C36-456B-8264-7F62D73F647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1" y="721216"/>
            <a:ext cx="4765183" cy="2934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90" y="3856517"/>
            <a:ext cx="4784501" cy="28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34" y="214114"/>
            <a:ext cx="7200900" cy="14859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Forex is the Biggest market in the world 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49" y="2607673"/>
            <a:ext cx="6967471" cy="3845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34" y="2018393"/>
            <a:ext cx="738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trades in both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 per day: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3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66670" y="3837922"/>
            <a:ext cx="4790941" cy="2817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0" y="0"/>
            <a:ext cx="8577330" cy="121061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echanism of the Market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97735" y="788531"/>
            <a:ext cx="3400023" cy="1184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Institutional Players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2524268"/>
            <a:ext cx="1983348" cy="1184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 Brokers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7832" y="4010681"/>
            <a:ext cx="1275008" cy="1184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Brokers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7832" y="5673144"/>
            <a:ext cx="1010455" cy="780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Traders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00777" y="2524268"/>
            <a:ext cx="1983348" cy="1184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 Brokers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16402" y="5690932"/>
            <a:ext cx="1010455" cy="780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Traders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81996" y="5690932"/>
            <a:ext cx="1010455" cy="780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Traders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29493" y="5690932"/>
            <a:ext cx="1010455" cy="780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Traders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70706" y="4010681"/>
            <a:ext cx="1275008" cy="1184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Brokers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969646" y="4010682"/>
            <a:ext cx="1275008" cy="1184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Brokers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69971" y="744382"/>
            <a:ext cx="454624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7-10 total large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banks/institutions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to be trading Forex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Deutschbank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UBS, Barclays,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each other and with Prime Brokers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Spread is 1 pip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Up-Down Arrow 35"/>
          <p:cNvSpPr/>
          <p:nvPr/>
        </p:nvSpPr>
        <p:spPr>
          <a:xfrm flipH="1">
            <a:off x="1906074" y="1973387"/>
            <a:ext cx="215746" cy="550881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Up-Down Arrow 36"/>
          <p:cNvSpPr/>
          <p:nvPr/>
        </p:nvSpPr>
        <p:spPr>
          <a:xfrm flipH="1">
            <a:off x="3545714" y="1956736"/>
            <a:ext cx="215746" cy="550881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Up-Down Arrow 37"/>
          <p:cNvSpPr/>
          <p:nvPr/>
        </p:nvSpPr>
        <p:spPr>
          <a:xfrm flipH="1">
            <a:off x="1065994" y="3584462"/>
            <a:ext cx="215746" cy="550881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Up-Down Arrow 38"/>
          <p:cNvSpPr/>
          <p:nvPr/>
        </p:nvSpPr>
        <p:spPr>
          <a:xfrm flipH="1">
            <a:off x="2507637" y="3577344"/>
            <a:ext cx="215746" cy="550881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Up-Down Arrow 39"/>
          <p:cNvSpPr/>
          <p:nvPr/>
        </p:nvSpPr>
        <p:spPr>
          <a:xfrm flipH="1">
            <a:off x="4271494" y="3577345"/>
            <a:ext cx="215746" cy="550881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urved Up Arrow 59"/>
          <p:cNvSpPr/>
          <p:nvPr/>
        </p:nvSpPr>
        <p:spPr>
          <a:xfrm>
            <a:off x="914400" y="5243840"/>
            <a:ext cx="489397" cy="429304"/>
          </a:xfrm>
          <a:prstGeom prst="curved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urved Up Arrow 60"/>
          <p:cNvSpPr/>
          <p:nvPr/>
        </p:nvSpPr>
        <p:spPr>
          <a:xfrm>
            <a:off x="2182702" y="5228582"/>
            <a:ext cx="489397" cy="429304"/>
          </a:xfrm>
          <a:prstGeom prst="curved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urved Up Arrow 61"/>
          <p:cNvSpPr/>
          <p:nvPr/>
        </p:nvSpPr>
        <p:spPr>
          <a:xfrm>
            <a:off x="3034317" y="5213325"/>
            <a:ext cx="489397" cy="429304"/>
          </a:xfrm>
          <a:prstGeom prst="curved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urved Up Arrow 62"/>
          <p:cNvSpPr/>
          <p:nvPr/>
        </p:nvSpPr>
        <p:spPr>
          <a:xfrm>
            <a:off x="4494728" y="5213325"/>
            <a:ext cx="489397" cy="429304"/>
          </a:xfrm>
          <a:prstGeom prst="curved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65828" y="2449308"/>
            <a:ext cx="3992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25-50 total estimated Prime Brokers trading Forex.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 Brokers are large capital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firms that offers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to the trading industry.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is 1.2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611" y="4171078"/>
            <a:ext cx="3795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100+ total estimated Brokers trading Forex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firms send trades by individual customers to larger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institutions. Spread is 2-3 pips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79367" y="1133341"/>
            <a:ext cx="502276" cy="3219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705219" y="2862661"/>
            <a:ext cx="502276" cy="3219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191663" y="4436693"/>
            <a:ext cx="282933" cy="3219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24" y="0"/>
            <a:ext cx="7200900" cy="6020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Broker services to traders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006" y="4327301"/>
            <a:ext cx="7984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an account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 trader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(software program for trading)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between a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Purchasing"/>
              </a:rPr>
              <a:t>buyer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a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Sales"/>
              </a:rPr>
              <a:t>seller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a 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Commission (remuneration)"/>
              </a:rPr>
              <a:t>commission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 transferring ( Bank transfer, VISA, MASTER, Web Money, PayPal,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Skrill,NETELLER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Etc.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of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1:1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1:100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1:200               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1:500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80" y="673994"/>
            <a:ext cx="6140386" cy="3581400"/>
          </a:xfrm>
        </p:spPr>
      </p:pic>
    </p:spTree>
    <p:extLst>
      <p:ext uri="{BB962C8B-B14F-4D97-AF65-F5344CB8AC3E}">
        <p14:creationId xmlns:p14="http://schemas.microsoft.com/office/powerpoint/2010/main" val="331323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0"/>
            <a:ext cx="8461420" cy="1485900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trader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(software program for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trading) In </a:t>
            </a:r>
            <a:r>
              <a:rPr lang="en-US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3750" y="6543538"/>
            <a:ext cx="1197219" cy="404614"/>
          </a:xfrm>
        </p:spPr>
        <p:txBody>
          <a:bodyPr/>
          <a:lstStyle/>
          <a:p>
            <a:fld id="{C8E2CAC4-0C36-456B-8264-7F62D73F647B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1066262"/>
            <a:ext cx="8229599" cy="5679583"/>
          </a:xfrm>
        </p:spPr>
      </p:pic>
    </p:spTree>
    <p:extLst>
      <p:ext uri="{BB962C8B-B14F-4D97-AF65-F5344CB8AC3E}">
        <p14:creationId xmlns:p14="http://schemas.microsoft.com/office/powerpoint/2010/main" val="227492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7" y="713793"/>
            <a:ext cx="3580327" cy="28647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AC4-0C36-456B-8264-7F62D73F647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428" y="231820"/>
            <a:ext cx="839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unfortunate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this Market !!!!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27" y="1210614"/>
            <a:ext cx="4584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 are a lot of active </a:t>
            </a:r>
            <a:r>
              <a:rPr lang="en-US" b="1" dirty="0" smtClean="0"/>
              <a:t>FAKE</a:t>
            </a:r>
            <a:r>
              <a:rPr lang="en-US" dirty="0" smtClean="0"/>
              <a:t> </a:t>
            </a:r>
            <a:r>
              <a:rPr lang="en-US" b="1" dirty="0" smtClean="0"/>
              <a:t>Broker.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of them are located to those countries with </a:t>
            </a:r>
            <a:r>
              <a:rPr lang="en-US" b="1" dirty="0" smtClean="0"/>
              <a:t>less government regulation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5305" y="2820350"/>
            <a:ext cx="48038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/>
              <a:t>Due to </a:t>
            </a:r>
            <a:r>
              <a:rPr lang="en-US" b="1" dirty="0" smtClean="0"/>
              <a:t>complexity</a:t>
            </a:r>
            <a:r>
              <a:rPr lang="en-US" dirty="0" smtClean="0"/>
              <a:t> of the market the average of traders who </a:t>
            </a:r>
            <a:r>
              <a:rPr lang="en-US" b="1" dirty="0" smtClean="0"/>
              <a:t>loss</a:t>
            </a:r>
            <a:r>
              <a:rPr lang="en-US" dirty="0" smtClean="0"/>
              <a:t> is about </a:t>
            </a:r>
            <a:r>
              <a:rPr lang="en-US" b="1" dirty="0" smtClean="0"/>
              <a:t>70% </a:t>
            </a:r>
            <a:r>
              <a:rPr lang="en-US" dirty="0" smtClean="0"/>
              <a:t> and there are a lot of reasons for that such as;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Less knowledge about</a:t>
            </a:r>
            <a:r>
              <a:rPr lang="en-US" b="1" dirty="0" smtClean="0"/>
              <a:t> risks </a:t>
            </a:r>
            <a:r>
              <a:rPr lang="en-US" dirty="0" smtClean="0"/>
              <a:t>related to this market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Less knowledge </a:t>
            </a:r>
            <a:r>
              <a:rPr lang="en-US" dirty="0" smtClean="0"/>
              <a:t>about </a:t>
            </a:r>
            <a:r>
              <a:rPr lang="en-US" b="1" dirty="0" smtClean="0"/>
              <a:t>Money Management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Less </a:t>
            </a:r>
            <a:r>
              <a:rPr lang="en-US" dirty="0" smtClean="0"/>
              <a:t>knowledge about both of </a:t>
            </a:r>
            <a:r>
              <a:rPr lang="en-US" b="1" dirty="0" smtClean="0"/>
              <a:t>technical and fundamental analysis</a:t>
            </a:r>
          </a:p>
          <a:p>
            <a:pPr marL="342900" indent="-342900">
              <a:buFont typeface="+mj-lt"/>
              <a:buAutoNum type="alphaLcParenR"/>
            </a:pPr>
            <a:r>
              <a:rPr lang="en-US" b="1" dirty="0" smtClean="0"/>
              <a:t>Psychological facts </a:t>
            </a:r>
            <a:r>
              <a:rPr lang="en-US" dirty="0" smtClean="0"/>
              <a:t>(Traders accept few profits rather than quitting, which lead them to bankruptcy). This case even will happen to Forex professional traders. This case proved by some recent articles  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lphaLcParenR"/>
            </a:pPr>
            <a:endParaRPr lang="en-US" dirty="0" smtClean="0"/>
          </a:p>
          <a:p>
            <a:pPr marL="342900" indent="-342900">
              <a:buFont typeface="+mj-lt"/>
              <a:buAutoNum type="alphaLcParenR"/>
            </a:pPr>
            <a:endParaRPr lang="en-US" dirty="0" smtClean="0"/>
          </a:p>
          <a:p>
            <a:pPr marL="342900" indent="-342900">
              <a:buFont typeface="+mj-lt"/>
              <a:buAutoNum type="alphaLcParenR"/>
            </a:pPr>
            <a:endParaRPr lang="en-US" dirty="0" smtClean="0"/>
          </a:p>
          <a:p>
            <a:pPr marL="342900" indent="-342900">
              <a:buFont typeface="+mj-lt"/>
              <a:buAutoNum type="alphaLcParenR"/>
            </a:pPr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6" y="3683357"/>
            <a:ext cx="3580328" cy="29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362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981</TotalTime>
  <Words>507</Words>
  <Application>Microsoft Office PowerPoint</Application>
  <PresentationFormat>On-screen Show (4:3)</PresentationFormat>
  <Paragraphs>89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Times New Roman</vt:lpstr>
      <vt:lpstr>Crop</vt:lpstr>
      <vt:lpstr>How forex and stock market works</vt:lpstr>
      <vt:lpstr>The FOREX Markets Acronym</vt:lpstr>
      <vt:lpstr>The Stock Market</vt:lpstr>
      <vt:lpstr>How to access to the FOREX and STOCK markets</vt:lpstr>
      <vt:lpstr>Forex is the Biggest market in the world </vt:lpstr>
      <vt:lpstr>The Mechanism of the Market</vt:lpstr>
      <vt:lpstr>Broker services to traders</vt:lpstr>
      <vt:lpstr>Meta trader (software program for trading) In PC or Mobile Phone. </vt:lpstr>
      <vt:lpstr>PowerPoint Presentation</vt:lpstr>
      <vt:lpstr>FOREX in Kurdistan</vt:lpstr>
      <vt:lpstr>THANK  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forex and stock markets works</dc:title>
  <dc:creator>Hazhar</dc:creator>
  <cp:lastModifiedBy>Hazhar</cp:lastModifiedBy>
  <cp:revision>49</cp:revision>
  <dcterms:created xsi:type="dcterms:W3CDTF">2018-03-24T09:02:41Z</dcterms:created>
  <dcterms:modified xsi:type="dcterms:W3CDTF">2018-03-29T07:00:52Z</dcterms:modified>
</cp:coreProperties>
</file>