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13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2CB409-5E75-4F0C-AC95-1507F065C236}" type="datetimeFigureOut">
              <a:rPr lang="en-US" smtClean="0"/>
              <a:t>1/13/2018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6DCEE6-1F85-4A8F-B805-3E78588DD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911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DCEE6-1F85-4A8F-B805-3E78588DD35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410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7BE1C6E-5E42-463D-ABEB-CBD20DDB2CFE}" type="datetime1">
              <a:rPr lang="en-US" smtClean="0"/>
              <a:t>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2775635-D6F9-4A3D-9BDC-33552D85AD56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030803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9146F-F48A-4F0E-BFE1-562C9A813A7D}" type="datetime1">
              <a:rPr lang="en-US" smtClean="0"/>
              <a:t>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5635-D6F9-4A3D-9BDC-33552D85A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958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3CEDE-9C41-43DF-A4A2-496237D7FC96}" type="datetime1">
              <a:rPr lang="en-US" smtClean="0"/>
              <a:t>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5635-D6F9-4A3D-9BDC-33552D85A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789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3BC68-B362-432B-9879-36517E713053}" type="datetime1">
              <a:rPr lang="en-US" smtClean="0"/>
              <a:t>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5635-D6F9-4A3D-9BDC-33552D85A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999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E69ABFE-FD35-428E-9A76-70720C186C03}" type="datetime1">
              <a:rPr lang="en-US" smtClean="0"/>
              <a:t>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2775635-D6F9-4A3D-9BDC-33552D85AD5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3603669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18F6F-EFD8-4599-A4F2-A6BD81F4E4E2}" type="datetime1">
              <a:rPr lang="en-US" smtClean="0"/>
              <a:t>1/13/2018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5635-D6F9-4A3D-9BDC-33552D85A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009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9518-F319-4C07-A57F-EB475CA04CBF}" type="datetime1">
              <a:rPr lang="en-US" smtClean="0"/>
              <a:t>1/13/2018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5635-D6F9-4A3D-9BDC-33552D85A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23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176A3-B001-47C3-B4C2-A4E4F80E90CC}" type="datetime1">
              <a:rPr lang="en-US" smtClean="0"/>
              <a:t>1/13/2018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5635-D6F9-4A3D-9BDC-33552D85A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707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DCCAD-3F7B-4695-BC64-B7F6CE429F30}" type="datetime1">
              <a:rPr lang="en-US" smtClean="0"/>
              <a:t>1/13/2018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5635-D6F9-4A3D-9BDC-33552D85A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443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4A3DDDC-C136-44B3-82EF-7022309942C1}" type="datetime1">
              <a:rPr lang="en-US" smtClean="0"/>
              <a:t>1/13/2018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2775635-D6F9-4A3D-9BDC-33552D85AD5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1392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897FE5A-83BB-49FC-BE1F-1F9AB27E37C0}" type="datetime1">
              <a:rPr lang="en-US" smtClean="0"/>
              <a:t>1/13/2018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2775635-D6F9-4A3D-9BDC-33552D85AD5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55213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96366A2B-341B-4BF0-86EF-290D843CA554}" type="datetime1">
              <a:rPr lang="en-US" smtClean="0"/>
              <a:t>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E2775635-D6F9-4A3D-9BDC-33552D85AD5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67427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hf hdr="0" ftr="0" dt="0"/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36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5184">
          <p15:clr>
            <a:srgbClr val="F26B43"/>
          </p15:clr>
        </p15:guide>
        <p15:guide id="10" pos="702">
          <p15:clr>
            <a:srgbClr val="F26B43"/>
          </p15:clr>
        </p15:guide>
        <p15:guide id="11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320" y="2554171"/>
            <a:ext cx="8822027" cy="969479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FAST FINANCIAL MODELLING</a:t>
            </a:r>
            <a:endParaRPr lang="en-US" sz="3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652" y="4283891"/>
            <a:ext cx="6600451" cy="1546147"/>
          </a:xfrm>
        </p:spPr>
        <p:txBody>
          <a:bodyPr>
            <a:normAutofit lnSpcReduction="10000"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Cihan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University-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ulaimani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Faculty of Administration and Financial sciences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Banking and Financial Science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Assistant Lecturer:  Hazhar Khalid Ali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5635-D6F9-4A3D-9BDC-33552D85AD56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277" y="115910"/>
            <a:ext cx="3467464" cy="2652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91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0"/>
            <a:ext cx="7200900" cy="679361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Formula Design </a:t>
            </a:r>
            <a:r>
              <a:rPr lang="en-US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Fundamentals</a:t>
            </a:r>
            <a:endParaRPr lang="en-US" sz="40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611" y="1300766"/>
            <a:ext cx="8049295" cy="4566634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Formulas must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Consistent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Simplicity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Clarity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not write a formula longer than your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thumb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formula should take more than 24 seconds 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explain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not write multi-line formulas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5635-D6F9-4A3D-9BDC-33552D85AD56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003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669" y="0"/>
            <a:ext cx="7200900" cy="756634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Timing Flags</a:t>
            </a:r>
            <a:endParaRPr lang="en-US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8338" y="1076456"/>
            <a:ext cx="8139448" cy="537693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denote the occurrence of a particular event, that is, to place a certain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 in time. Flags contain values of either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(0)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Flag of (0) means nothing happen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Flag of (1) means something is happen</a:t>
            </a:r>
          </a:p>
          <a:p>
            <a:pPr marL="0" indent="0" algn="just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timing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flags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create a flag when it is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required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use flags that are relevant to the logic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are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being applied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5635-D6F9-4A3D-9BDC-33552D85AD56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688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40247"/>
            <a:ext cx="7200900" cy="730876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Standardize </a:t>
            </a:r>
            <a:endParaRPr lang="en-US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59" y="737853"/>
            <a:ext cx="7418231" cy="3581400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2011 Apple sold 65 million phone</a:t>
            </a:r>
          </a:p>
          <a:p>
            <a:pPr marL="0" indent="0" algn="ctr">
              <a:buNone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 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apple has more cash than U.S government ?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32381" y="6453386"/>
            <a:ext cx="1197219" cy="404614"/>
          </a:xfrm>
        </p:spPr>
        <p:txBody>
          <a:bodyPr/>
          <a:lstStyle/>
          <a:p>
            <a:fld id="{E2775635-D6F9-4A3D-9BDC-33552D85AD56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fld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>
            <a:off x="1354770" y="2641503"/>
            <a:ext cx="25757" cy="383790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H="1">
            <a:off x="1354770" y="6466528"/>
            <a:ext cx="4726545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2333564" y="3452872"/>
            <a:ext cx="978794" cy="3000778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4430674" y="5127126"/>
            <a:ext cx="978794" cy="133940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911258" y="3882310"/>
            <a:ext cx="5924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$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2323500" y="2825287"/>
            <a:ext cx="11642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Apple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531153" y="4590196"/>
            <a:ext cx="11642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USA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263965" y="2825287"/>
            <a:ext cx="12056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500,000 </a:t>
            </a:r>
          </a:p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Apps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7263965" y="4173869"/>
            <a:ext cx="1970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Common Programing </a:t>
            </a:r>
          </a:p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Language 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26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6824" y="4280189"/>
            <a:ext cx="8126568" cy="6568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“Civilization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advances by extending the number of important operation we can do without thinking about 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them” </a:t>
            </a: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35616" y="6363234"/>
            <a:ext cx="1197219" cy="404614"/>
          </a:xfrm>
        </p:spPr>
        <p:txBody>
          <a:bodyPr/>
          <a:lstStyle/>
          <a:p>
            <a:fld id="{E2775635-D6F9-4A3D-9BDC-33552D85AD56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fld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034" y="554026"/>
            <a:ext cx="8615966" cy="229994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412902" y="2853970"/>
            <a:ext cx="4018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Alfred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north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whitehead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Mathematician &amp; Philosopher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5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061" y="144888"/>
            <a:ext cx="7200900" cy="66648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FAST Financial Modelling </a:t>
            </a:r>
            <a:endParaRPr lang="en-US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8338" y="1242812"/>
            <a:ext cx="8332631" cy="3581400"/>
          </a:xfrm>
        </p:spPr>
        <p:txBody>
          <a:bodyPr/>
          <a:lstStyle/>
          <a:p>
            <a:pPr algn="just"/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FAST modelling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the new and standard way to deal with models, it controls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structure and outline of viable spreadsheets, using a standardized structure and simple, short formulae that can be understood by modellers and non-modellers alike.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5635-D6F9-4A3D-9BDC-33552D85AD56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8338" y="4285603"/>
            <a:ext cx="78432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is all about FAST Financial modelling, is the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 language of Financial modelling   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85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939" y="16099"/>
            <a:ext cx="8308484" cy="84678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53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FAST</a:t>
            </a:r>
            <a:r>
              <a:rPr lang="en-US" sz="53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Acronym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39" y="862885"/>
            <a:ext cx="1006162" cy="19962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8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lang="en-US" sz="96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5635-D6F9-4A3D-9BDC-33552D85AD56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25618" y="2276342"/>
            <a:ext cx="1006162" cy="1996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6858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Franklin Gothic Book" panose="020B0503020102020204" pitchFamily="34" charset="0"/>
              <a:buNone/>
            </a:pPr>
            <a:r>
              <a:rPr lang="en-US" sz="8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sz="96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77939" y="3705896"/>
            <a:ext cx="1006162" cy="1996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6858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Franklin Gothic Book" panose="020B0503020102020204" pitchFamily="34" charset="0"/>
              <a:buNone/>
            </a:pPr>
            <a:r>
              <a:rPr lang="en-US" sz="8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96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77939" y="5100036"/>
            <a:ext cx="1006162" cy="1996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6858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Franklin Gothic Book" panose="020B0503020102020204" pitchFamily="34" charset="0"/>
              <a:buNone/>
            </a:pPr>
            <a:r>
              <a:rPr lang="en-US" sz="8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US" sz="96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84101" y="1125421"/>
            <a:ext cx="76500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Flexible</a:t>
            </a:r>
            <a:endParaRPr lang="en-US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be effective, the structure and style of models require flexibility for both immediate usage and the long term.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46268" y="2558513"/>
            <a:ext cx="765005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Appropriate</a:t>
            </a:r>
            <a:endParaRPr lang="en-US" sz="20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Models must reflect key business assumptions directly and faithfully without being cluttered in unnecessary detail.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65184" y="3983386"/>
            <a:ext cx="76500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Structured</a:t>
            </a:r>
            <a:endParaRPr lang="en-US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Rigorous consistency in layout and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organisation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essential in retaining the model’s logical integrity over time, particularly as a model’s author may change.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31780" y="5288340"/>
            <a:ext cx="76500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Transparent</a:t>
            </a:r>
            <a:endParaRPr lang="en-US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 models are founded upon simple, clear formulas that can be understood by other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modellers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non-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modellers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alike.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17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670" y="106251"/>
            <a:ext cx="8165205" cy="76951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FAST </a:t>
            </a:r>
            <a: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 </a:t>
            </a:r>
            <a:r>
              <a:rPr lang="en-US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organises</a:t>
            </a:r>
            <a:r>
              <a:rPr lang="en-US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its </a:t>
            </a:r>
            <a: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b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5635-D6F9-4A3D-9BDC-33552D85AD56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6670" y="1094743"/>
            <a:ext cx="76500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Microsoft Excel</a:t>
            </a:r>
            <a:endParaRPr lang="en-US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tool used to create the model analogous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1719" y="3555429"/>
            <a:ext cx="83634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Worksheet</a:t>
            </a:r>
            <a:endParaRPr lang="en-US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similar to a chapter in a book. Worksheet rules are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concerned with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 layout, including column usage and breaking the chapter’s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subject into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‘sections’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and‘paragraphs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1719" y="2177148"/>
            <a:ext cx="83634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workbook</a:t>
            </a:r>
            <a:endParaRPr lang="en-US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Workbook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rules are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concerned with how the subject should be divided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1720" y="5098490"/>
            <a:ext cx="8363491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line </a:t>
            </a:r>
            <a:r>
              <a:rPr lang="en-US" sz="24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item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items should have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clear labels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clear unit designation, and their formulas should be short, simple,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direct, and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readily understood.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29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419" y="132009"/>
            <a:ext cx="7212783" cy="602087"/>
          </a:xfrm>
        </p:spPr>
        <p:txBody>
          <a:bodyPr>
            <a:normAutofit fontScale="90000"/>
          </a:bodyPr>
          <a:lstStyle/>
          <a:p>
            <a:r>
              <a:rPr lang="en-GB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 of the Worksheet</a:t>
            </a:r>
            <a:endParaRPr lang="en-US" sz="40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102576" y="6453386"/>
            <a:ext cx="1199195" cy="404614"/>
          </a:xfrm>
        </p:spPr>
        <p:txBody>
          <a:bodyPr/>
          <a:lstStyle/>
          <a:p>
            <a:fld id="{E2775635-D6F9-4A3D-9BDC-33552D85AD56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904" y="906131"/>
            <a:ext cx="7933578" cy="307344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33904" y="4078944"/>
            <a:ext cx="815251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two key rules in the design of a worksheet: each column should have a specific purpose and each purpose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should have a specific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column. </a:t>
            </a:r>
            <a:endParaRPr lang="en-GB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columns </a:t>
            </a:r>
            <a:r>
              <a:rPr lang="en-GB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A-D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for section and sub-section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labels. </a:t>
            </a:r>
          </a:p>
          <a:p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column </a:t>
            </a:r>
            <a:r>
              <a:rPr lang="en-GB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the rule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label. </a:t>
            </a:r>
          </a:p>
          <a:p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column </a:t>
            </a:r>
            <a:r>
              <a:rPr lang="en-GB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the constant, which will usually be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inputs.</a:t>
            </a:r>
          </a:p>
          <a:p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column </a:t>
            </a:r>
            <a:r>
              <a:rPr lang="en-GB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unit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labels.</a:t>
            </a:r>
          </a:p>
          <a:p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column </a:t>
            </a:r>
            <a:r>
              <a:rPr lang="en-GB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the row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total.</a:t>
            </a:r>
          </a:p>
          <a:p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columns </a:t>
            </a:r>
            <a:r>
              <a:rPr lang="en-GB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onwards are time-base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columns.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78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6425" y="119130"/>
            <a:ext cx="7200900" cy="653603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 Blocks</a:t>
            </a:r>
            <a:endParaRPr lang="en-US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425" y="1081827"/>
            <a:ext cx="8347119" cy="59049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Building up models using a calculation block is a key means of ensuring model readability. The following rules govern construction of the calculation block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0352" lvl="1" indent="0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All calculations are contained in the block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0352" lvl="1" indent="0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One calculation per block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0352" lvl="1" indent="0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Calculation is the last item in the block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instance,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Table slide 7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presents two calculation blocks for fuel-supply agreements. 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benefits of the calculation block are: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0352" lvl="1" indent="0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All inputs are listed next to the calculation itself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0352" lvl="1" indent="0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Ease-of-navigation using links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0352" lvl="1" indent="0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‘Smart’ in finding and resolving errors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5635-D6F9-4A3D-9BDC-33552D85AD56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82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912" y="0"/>
            <a:ext cx="7200900" cy="627845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Sheets</a:t>
            </a:r>
            <a:endParaRPr lang="en-US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2" y="659583"/>
            <a:ext cx="8332631" cy="1999445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Input sheet 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Timing sheet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Calculation Sheets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02202" y="6610269"/>
            <a:ext cx="1197219" cy="404614"/>
          </a:xfrm>
        </p:spPr>
        <p:txBody>
          <a:bodyPr/>
          <a:lstStyle/>
          <a:p>
            <a:fld id="{E2775635-D6F9-4A3D-9BDC-33552D85AD56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fld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154" y="2234137"/>
            <a:ext cx="8448539" cy="4475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8902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322</TotalTime>
  <Words>632</Words>
  <Application>Microsoft Office PowerPoint</Application>
  <PresentationFormat>On-screen Show (4:3)</PresentationFormat>
  <Paragraphs>107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Franklin Gothic Book</vt:lpstr>
      <vt:lpstr>Times New Roman</vt:lpstr>
      <vt:lpstr>Wingdings</vt:lpstr>
      <vt:lpstr>Crop</vt:lpstr>
      <vt:lpstr>FAST FINANCIAL MODELLING</vt:lpstr>
      <vt:lpstr>Standardize </vt:lpstr>
      <vt:lpstr>PowerPoint Presentation</vt:lpstr>
      <vt:lpstr>FAST Financial Modelling </vt:lpstr>
      <vt:lpstr>The FAST Acronym </vt:lpstr>
      <vt:lpstr>FAST Standard organises and its rules </vt:lpstr>
      <vt:lpstr>Structure of the Worksheet</vt:lpstr>
      <vt:lpstr>Calculation Blocks</vt:lpstr>
      <vt:lpstr>Sheets</vt:lpstr>
      <vt:lpstr>Formula Design Fundamentals</vt:lpstr>
      <vt:lpstr>Timing Flags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FAST FINANCIAL MODELLING</dc:title>
  <dc:creator>Hazhar</dc:creator>
  <cp:lastModifiedBy>Hazhar</cp:lastModifiedBy>
  <cp:revision>28</cp:revision>
  <dcterms:created xsi:type="dcterms:W3CDTF">2018-01-10T06:38:17Z</dcterms:created>
  <dcterms:modified xsi:type="dcterms:W3CDTF">2018-01-13T20:05:19Z</dcterms:modified>
</cp:coreProperties>
</file>